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4"/>
  </p:sldMasterIdLst>
  <p:notesMasterIdLst>
    <p:notesMasterId r:id="rId40"/>
  </p:notesMasterIdLst>
  <p:handoutMasterIdLst>
    <p:handoutMasterId r:id="rId41"/>
  </p:handoutMasterIdLst>
  <p:sldIdLst>
    <p:sldId id="256" r:id="rId5"/>
    <p:sldId id="414" r:id="rId6"/>
    <p:sldId id="415" r:id="rId7"/>
    <p:sldId id="416" r:id="rId8"/>
    <p:sldId id="417" r:id="rId9"/>
    <p:sldId id="418" r:id="rId10"/>
    <p:sldId id="419" r:id="rId11"/>
    <p:sldId id="420" r:id="rId12"/>
    <p:sldId id="421" r:id="rId13"/>
    <p:sldId id="422"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37" r:id="rId29"/>
    <p:sldId id="438" r:id="rId30"/>
    <p:sldId id="439" r:id="rId31"/>
    <p:sldId id="440" r:id="rId32"/>
    <p:sldId id="441" r:id="rId33"/>
    <p:sldId id="442" r:id="rId34"/>
    <p:sldId id="443" r:id="rId35"/>
    <p:sldId id="444" r:id="rId36"/>
    <p:sldId id="445" r:id="rId37"/>
    <p:sldId id="447" r:id="rId38"/>
    <p:sldId id="446" r:id="rId3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n-ea"/>
        <a:cs typeface="+mn-cs"/>
      </a:defRPr>
    </a:lvl1pPr>
    <a:lvl2pPr marL="457200" algn="l" defTabSz="457200" rtl="0" fontAlgn="base">
      <a:spcBef>
        <a:spcPct val="0"/>
      </a:spcBef>
      <a:spcAft>
        <a:spcPct val="0"/>
      </a:spcAft>
      <a:defRPr kern="1200">
        <a:solidFill>
          <a:schemeClr val="tx1"/>
        </a:solidFill>
        <a:latin typeface="Calibri" pitchFamily="34" charset="0"/>
        <a:ea typeface="+mn-ea"/>
        <a:cs typeface="+mn-cs"/>
      </a:defRPr>
    </a:lvl2pPr>
    <a:lvl3pPr marL="914400" algn="l" defTabSz="457200" rtl="0" fontAlgn="base">
      <a:spcBef>
        <a:spcPct val="0"/>
      </a:spcBef>
      <a:spcAft>
        <a:spcPct val="0"/>
      </a:spcAft>
      <a:defRPr kern="1200">
        <a:solidFill>
          <a:schemeClr val="tx1"/>
        </a:solidFill>
        <a:latin typeface="Calibri" pitchFamily="34" charset="0"/>
        <a:ea typeface="+mn-ea"/>
        <a:cs typeface="+mn-cs"/>
      </a:defRPr>
    </a:lvl3pPr>
    <a:lvl4pPr marL="1371600" algn="l" defTabSz="457200" rtl="0" fontAlgn="base">
      <a:spcBef>
        <a:spcPct val="0"/>
      </a:spcBef>
      <a:spcAft>
        <a:spcPct val="0"/>
      </a:spcAft>
      <a:defRPr kern="1200">
        <a:solidFill>
          <a:schemeClr val="tx1"/>
        </a:solidFill>
        <a:latin typeface="Calibri" pitchFamily="34" charset="0"/>
        <a:ea typeface="+mn-ea"/>
        <a:cs typeface="+mn-cs"/>
      </a:defRPr>
    </a:lvl4pPr>
    <a:lvl5pPr marL="1828800" algn="l" defTabSz="457200"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2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8C91EF-42AC-B649-AB45-0E8CD91BCD4C}" v="8" dt="2021-07-01T06:33:38.6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94660"/>
  </p:normalViewPr>
  <p:slideViewPr>
    <p:cSldViewPr snapToGrid="0">
      <p:cViewPr varScale="1">
        <p:scale>
          <a:sx n="93" d="100"/>
          <a:sy n="93" d="100"/>
        </p:scale>
        <p:origin x="1133" y="82"/>
      </p:cViewPr>
      <p:guideLst>
        <p:guide orient="horz"/>
        <p:guide pos="2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B52235B0-F59D-4F31-85E6-EF005CCA9A57}" type="datetimeFigureOut">
              <a:rPr lang="en-US"/>
              <a:pPr>
                <a:defRPr/>
              </a:pPr>
              <a:t>8/27/2024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9F9D4C33-2821-49F8-8AA6-30CA939CFF9A}" type="slidenum">
              <a:rPr lang="en-US"/>
              <a:pPr>
                <a:defRPr/>
              </a:pPr>
              <a:t>‹#›</a:t>
            </a:fld>
            <a:endParaRPr lang="en-US" dirty="0"/>
          </a:p>
        </p:txBody>
      </p:sp>
    </p:spTree>
    <p:extLst>
      <p:ext uri="{BB962C8B-B14F-4D97-AF65-F5344CB8AC3E}">
        <p14:creationId xmlns:p14="http://schemas.microsoft.com/office/powerpoint/2010/main" val="12198536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C443B46-3867-42B8-9B90-F0060E094AC7}" type="datetimeFigureOut">
              <a:rPr lang="en-US"/>
              <a:pPr>
                <a:defRPr/>
              </a:pPr>
              <a:t>8/27/2024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4270DF98-8515-4272-AE18-335A0D2356F1}" type="slidenum">
              <a:rPr lang="en-US"/>
              <a:pPr>
                <a:defRPr/>
              </a:pPr>
              <a:t>‹#›</a:t>
            </a:fld>
            <a:endParaRPr lang="en-US" dirty="0"/>
          </a:p>
        </p:txBody>
      </p:sp>
    </p:spTree>
    <p:extLst>
      <p:ext uri="{BB962C8B-B14F-4D97-AF65-F5344CB8AC3E}">
        <p14:creationId xmlns:p14="http://schemas.microsoft.com/office/powerpoint/2010/main" val="222378440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ppt_open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65" name="Rectangle 17"/>
          <p:cNvSpPr>
            <a:spLocks noGrp="1" noChangeArrowheads="1"/>
          </p:cNvSpPr>
          <p:nvPr>
            <p:ph type="ctrTitle"/>
          </p:nvPr>
        </p:nvSpPr>
        <p:spPr>
          <a:xfrm>
            <a:off x="1223963" y="3724275"/>
            <a:ext cx="6692900" cy="838200"/>
          </a:xfrm>
          <a:effectLst/>
        </p:spPr>
        <p:txBody>
          <a:bodyPr anchorCtr="1"/>
          <a:lstStyle>
            <a:lvl1pPr algn="ctr">
              <a:defRPr/>
            </a:lvl1pPr>
          </a:lstStyle>
          <a:p>
            <a:r>
              <a:rPr lang="en-US"/>
              <a:t>Click to edit Master title style</a:t>
            </a:r>
          </a:p>
        </p:txBody>
      </p:sp>
      <p:sp>
        <p:nvSpPr>
          <p:cNvPr id="181266" name="Rectangle 18"/>
          <p:cNvSpPr>
            <a:spLocks noGrp="1" noChangeArrowheads="1"/>
          </p:cNvSpPr>
          <p:nvPr>
            <p:ph type="subTitle" idx="1"/>
          </p:nvPr>
        </p:nvSpPr>
        <p:spPr>
          <a:xfrm>
            <a:off x="1371600" y="5307013"/>
            <a:ext cx="6400800" cy="533400"/>
          </a:xfrm>
        </p:spPr>
        <p:txBody>
          <a:bodyPr lIns="91440" tIns="45720" rIns="91440" bIns="45720"/>
          <a:lstStyle>
            <a:lvl1pPr marL="0" indent="0" algn="ctr">
              <a:buFontTx/>
              <a:buNone/>
              <a:defRPr sz="1800"/>
            </a:lvl1pPr>
          </a:lstStyle>
          <a:p>
            <a:r>
              <a:rPr lang="en-US"/>
              <a:t>Click to edit Master subtitle style</a:t>
            </a:r>
          </a:p>
        </p:txBody>
      </p:sp>
    </p:spTree>
    <p:extLst>
      <p:ext uri="{BB962C8B-B14F-4D97-AF65-F5344CB8AC3E}">
        <p14:creationId xmlns:p14="http://schemas.microsoft.com/office/powerpoint/2010/main" val="107878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31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263" y="1611313"/>
            <a:ext cx="2155825" cy="44211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0200" y="1611313"/>
            <a:ext cx="6316663" cy="44211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746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327170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465348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088853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73821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948382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4067978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033526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874147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3388" y="1520675"/>
            <a:ext cx="8613775"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6661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410845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838525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7791609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364347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962745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678975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244901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6818344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558137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495394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247978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6123073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7240676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1987600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5913688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3020642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654027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8054467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737196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79752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51478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0200" y="1566396"/>
            <a:ext cx="4230688" cy="3686175"/>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13288" y="2346325"/>
            <a:ext cx="4230687" cy="3686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116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1054165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3285475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7928256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27145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1702065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23269973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pic>
        <p:nvPicPr>
          <p:cNvPr id="2" name="Picture 3" descr="WK_CMYK.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6430963"/>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F2F557E9-3A3A-4EE4-8D5C-462A772C9911}" type="slidenum">
              <a:rPr lang="en-US"/>
              <a:pPr>
                <a:defRPr/>
              </a:pPr>
              <a:t>‹#›</a:t>
            </a:fld>
            <a:endParaRPr lang="en-US" dirty="0"/>
          </a:p>
        </p:txBody>
      </p:sp>
      <p:sp>
        <p:nvSpPr>
          <p:cNvPr id="4" name="Footer Placeholder 4"/>
          <p:cNvSpPr>
            <a:spLocks noGrp="1"/>
          </p:cNvSpPr>
          <p:nvPr>
            <p:ph type="ftr" sz="quarter" idx="11"/>
          </p:nvPr>
        </p:nvSpPr>
        <p:spPr>
          <a:xfrm>
            <a:off x="2590800" y="6356350"/>
            <a:ext cx="3962400" cy="365125"/>
          </a:xfrm>
          <a:prstGeom prst="rect">
            <a:avLst/>
          </a:prstGeom>
        </p:spPr>
        <p:txBody>
          <a:bodyPr/>
          <a:lstStyle>
            <a:lvl1pPr algn="ctr">
              <a:defRPr sz="900" b="0" i="0">
                <a:solidFill>
                  <a:schemeClr val="tx1">
                    <a:tint val="75000"/>
                  </a:schemeClr>
                </a:solidFill>
                <a:latin typeface="Trebuchet MS"/>
                <a:cs typeface="Trebuchet MS"/>
              </a:defRPr>
            </a:lvl1pPr>
          </a:lstStyle>
          <a:p>
            <a:pPr>
              <a:defRPr/>
            </a:pPr>
            <a:r>
              <a:rPr lang="en-US" dirty="0"/>
              <a:t>Copyright © 2021 Wolters Kluwer • All Rights Reserved</a:t>
            </a:r>
          </a:p>
        </p:txBody>
      </p:sp>
    </p:spTree>
    <p:extLst>
      <p:ext uri="{BB962C8B-B14F-4D97-AF65-F5344CB8AC3E}">
        <p14:creationId xmlns:p14="http://schemas.microsoft.com/office/powerpoint/2010/main" val="30575517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28938553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29364386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370493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2673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24346526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18470903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AE5C2BA-CDD3-CE49-886F-2F9EFE00A49D}"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descr="WK_CMYK.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431307"/>
            <a:ext cx="1317367" cy="209022"/>
          </a:xfrm>
          <a:prstGeom prst="rect">
            <a:avLst/>
          </a:prstGeom>
        </p:spPr>
      </p:pic>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900" b="0" i="0">
                <a:solidFill>
                  <a:schemeClr val="tx1">
                    <a:tint val="75000"/>
                  </a:schemeClr>
                </a:solidFill>
                <a:latin typeface="Trebuchet MS"/>
                <a:cs typeface="Trebuchet MS"/>
              </a:defRPr>
            </a:lvl1pPr>
          </a:lstStyle>
          <a:p>
            <a:r>
              <a:rPr lang="en-US" dirty="0">
                <a:solidFill>
                  <a:prstClr val="black">
                    <a:tint val="75000"/>
                  </a:prstClr>
                </a:solidFill>
              </a:rPr>
              <a:t>Copyright © 2021 Wolters Kluwer • All Rights Reserved</a:t>
            </a:r>
          </a:p>
        </p:txBody>
      </p:sp>
    </p:spTree>
    <p:extLst>
      <p:ext uri="{BB962C8B-B14F-4D97-AF65-F5344CB8AC3E}">
        <p14:creationId xmlns:p14="http://schemas.microsoft.com/office/powerpoint/2010/main" val="1482078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9340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78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58398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324568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33388" y="716150"/>
            <a:ext cx="8524875" cy="388937"/>
          </a:xfrm>
          <a:prstGeom prst="rect">
            <a:avLst/>
          </a:prstGeom>
          <a:noFill/>
          <a:ln>
            <a:noFill/>
          </a:ln>
          <a:effectLst>
            <a:outerShdw blurRad="63500" dist="17961" dir="2700000" algn="ctr" rotWithShape="0">
              <a:schemeClr val="bg2">
                <a:alpha val="74998"/>
              </a:schemeClr>
            </a:outerShdw>
          </a:effectLst>
          <a:extLst>
            <a:ext uri="{FAA26D3D-D897-4be2-8F04-BA451C77F1D7}"/>
          </a:extLst>
        </p:spPr>
        <p:txBody>
          <a:bodyPr vert="horz" wrap="square" lIns="0" tIns="0" rIns="0" bIns="0" numCol="1" anchor="b" anchorCtr="0" compatLnSpc="1">
            <a:prstTxWarp prst="textNoShape">
              <a:avLst/>
            </a:prstTxWarp>
            <a:spAutoFit/>
          </a:bodyPr>
          <a:lstStyle/>
          <a:p>
            <a:pPr lvl="0"/>
            <a:r>
              <a:rPr lang="en-US"/>
              <a:t>Click to edit Master title style</a:t>
            </a:r>
          </a:p>
        </p:txBody>
      </p:sp>
      <p:sp>
        <p:nvSpPr>
          <p:cNvPr id="1027" name="Rectangle 4"/>
          <p:cNvSpPr>
            <a:spLocks noGrp="1" noChangeArrowheads="1"/>
          </p:cNvSpPr>
          <p:nvPr>
            <p:ph type="body" idx="1"/>
          </p:nvPr>
        </p:nvSpPr>
        <p:spPr bwMode="auto">
          <a:xfrm>
            <a:off x="443753" y="1499160"/>
            <a:ext cx="86137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Text Box 8"/>
          <p:cNvSpPr txBox="1">
            <a:spLocks noChangeArrowheads="1"/>
          </p:cNvSpPr>
          <p:nvPr userDrawn="1"/>
        </p:nvSpPr>
        <p:spPr bwMode="auto">
          <a:xfrm>
            <a:off x="6003925" y="6089650"/>
            <a:ext cx="2820988" cy="457200"/>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eaLnBrk="1" hangingPunct="1">
              <a:defRPr/>
            </a:pPr>
            <a:endParaRPr lang="en-US" dirty="0">
              <a:ea typeface="+mn-ea"/>
            </a:endParaRPr>
          </a:p>
        </p:txBody>
      </p:sp>
      <p:sp>
        <p:nvSpPr>
          <p:cNvPr id="1030" name="Text Box 11"/>
          <p:cNvSpPr txBox="1">
            <a:spLocks noChangeArrowheads="1"/>
          </p:cNvSpPr>
          <p:nvPr userDrawn="1"/>
        </p:nvSpPr>
        <p:spPr bwMode="auto">
          <a:xfrm>
            <a:off x="303213" y="6581775"/>
            <a:ext cx="8840787"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algn="r" eaLnBrk="1" hangingPunct="1">
              <a:spcBef>
                <a:spcPct val="50000"/>
              </a:spcBef>
              <a:defRPr/>
            </a:pPr>
            <a:endParaRPr lang="en-US" sz="1000" dirty="0">
              <a:ea typeface="+mn-ea"/>
            </a:endParaRPr>
          </a:p>
        </p:txBody>
      </p:sp>
      <p:sp>
        <p:nvSpPr>
          <p:cNvPr id="6" name="Text Box 13"/>
          <p:cNvSpPr txBox="1">
            <a:spLocks noChangeArrowheads="1"/>
          </p:cNvSpPr>
          <p:nvPr userDrawn="1"/>
        </p:nvSpPr>
        <p:spPr bwMode="auto">
          <a:xfrm>
            <a:off x="0" y="6588125"/>
            <a:ext cx="9144000" cy="269875"/>
          </a:xfrm>
          <a:prstGeom prst="rect">
            <a:avLst/>
          </a:prstGeom>
          <a:noFill/>
          <a:ln>
            <a:noFill/>
          </a:ln>
          <a:effectLst/>
        </p:spPr>
        <p:txBody>
          <a:bodyPr/>
          <a:lstStyle>
            <a:lvl1pPr algn="l" eaLnBrk="0" hangingPunct="0">
              <a:tabLst>
                <a:tab pos="7485063" algn="l"/>
              </a:tabLst>
              <a:defRPr sz="2400">
                <a:solidFill>
                  <a:schemeClr val="tx1"/>
                </a:solidFill>
                <a:latin typeface="Times New Roman" pitchFamily="18" charset="0"/>
              </a:defRPr>
            </a:lvl1pPr>
            <a:lvl2pPr algn="l" eaLnBrk="0" hangingPunct="0">
              <a:tabLst>
                <a:tab pos="7485063" algn="l"/>
              </a:tabLst>
              <a:defRPr sz="2400">
                <a:solidFill>
                  <a:schemeClr val="tx1"/>
                </a:solidFill>
                <a:latin typeface="Times New Roman" pitchFamily="18" charset="0"/>
              </a:defRPr>
            </a:lvl2pPr>
            <a:lvl3pPr algn="l" eaLnBrk="0" hangingPunct="0">
              <a:tabLst>
                <a:tab pos="7485063" algn="l"/>
              </a:tabLst>
              <a:defRPr sz="2400">
                <a:solidFill>
                  <a:schemeClr val="tx1"/>
                </a:solidFill>
                <a:latin typeface="Times New Roman" pitchFamily="18" charset="0"/>
              </a:defRPr>
            </a:lvl3pPr>
            <a:lvl4pPr algn="l" eaLnBrk="0" hangingPunct="0">
              <a:tabLst>
                <a:tab pos="7485063" algn="l"/>
              </a:tabLst>
              <a:defRPr sz="2400">
                <a:solidFill>
                  <a:schemeClr val="tx1"/>
                </a:solidFill>
                <a:latin typeface="Times New Roman" pitchFamily="18" charset="0"/>
              </a:defRPr>
            </a:lvl4pPr>
            <a:lvl5pPr algn="l" eaLnBrk="0" hangingPunct="0">
              <a:tabLst>
                <a:tab pos="7485063" algn="l"/>
              </a:tabLst>
              <a:defRPr sz="2400">
                <a:solidFill>
                  <a:schemeClr val="tx1"/>
                </a:solidFill>
                <a:latin typeface="Times New Roman" pitchFamily="18" charset="0"/>
              </a:defRPr>
            </a:lvl5pPr>
            <a:lvl6pPr eaLnBrk="0" fontAlgn="base" hangingPunct="0">
              <a:spcBef>
                <a:spcPct val="0"/>
              </a:spcBef>
              <a:spcAft>
                <a:spcPct val="0"/>
              </a:spcAft>
              <a:tabLst>
                <a:tab pos="7485063" algn="l"/>
              </a:tabLst>
              <a:defRPr sz="2400">
                <a:solidFill>
                  <a:schemeClr val="tx1"/>
                </a:solidFill>
                <a:latin typeface="Times New Roman" pitchFamily="18" charset="0"/>
              </a:defRPr>
            </a:lvl6pPr>
            <a:lvl7pPr eaLnBrk="0" fontAlgn="base" hangingPunct="0">
              <a:spcBef>
                <a:spcPct val="0"/>
              </a:spcBef>
              <a:spcAft>
                <a:spcPct val="0"/>
              </a:spcAft>
              <a:tabLst>
                <a:tab pos="7485063" algn="l"/>
              </a:tabLst>
              <a:defRPr sz="2400">
                <a:solidFill>
                  <a:schemeClr val="tx1"/>
                </a:solidFill>
                <a:latin typeface="Times New Roman" pitchFamily="18" charset="0"/>
              </a:defRPr>
            </a:lvl7pPr>
            <a:lvl8pPr eaLnBrk="0" fontAlgn="base" hangingPunct="0">
              <a:spcBef>
                <a:spcPct val="0"/>
              </a:spcBef>
              <a:spcAft>
                <a:spcPct val="0"/>
              </a:spcAft>
              <a:tabLst>
                <a:tab pos="7485063" algn="l"/>
              </a:tabLst>
              <a:defRPr sz="2400">
                <a:solidFill>
                  <a:schemeClr val="tx1"/>
                </a:solidFill>
                <a:latin typeface="Times New Roman" pitchFamily="18" charset="0"/>
              </a:defRPr>
            </a:lvl8pPr>
            <a:lvl9pPr eaLnBrk="0" fontAlgn="base" hangingPunct="0">
              <a:spcBef>
                <a:spcPct val="0"/>
              </a:spcBef>
              <a:spcAft>
                <a:spcPct val="0"/>
              </a:spcAft>
              <a:tabLst>
                <a:tab pos="7485063" algn="l"/>
              </a:tabLst>
              <a:defRPr sz="2400">
                <a:solidFill>
                  <a:schemeClr val="tx1"/>
                </a:solidFill>
                <a:latin typeface="Times New Roman" pitchFamily="18" charset="0"/>
              </a:defRPr>
            </a:lvl9pPr>
          </a:lstStyle>
          <a:p>
            <a:pPr algn="ctr">
              <a:defRPr/>
            </a:pPr>
            <a:r>
              <a:rPr lang="en-US" sz="1000" dirty="0">
                <a:latin typeface="Arial" pitchFamily="34" charset="0"/>
                <a:ea typeface="ＭＳ Ｐゴシック" pitchFamily="34" charset="-128"/>
                <a:cs typeface="Arial" pitchFamily="34" charset="0"/>
              </a:rPr>
              <a:t>Copyright © 2022 Wolters Kluwer · All Rights Reserved</a:t>
            </a:r>
          </a:p>
        </p:txBody>
      </p:sp>
      <p:cxnSp>
        <p:nvCxnSpPr>
          <p:cNvPr id="7" name="Straight Connector 6"/>
          <p:cNvCxnSpPr/>
          <p:nvPr userDrawn="1"/>
        </p:nvCxnSpPr>
        <p:spPr>
          <a:xfrm>
            <a:off x="0" y="1158875"/>
            <a:ext cx="91440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pic>
        <p:nvPicPr>
          <p:cNvPr id="1032" name="Picture 14" descr="WK_CMYK.jpg"/>
          <p:cNvPicPr>
            <a:picLocks noChangeAspect="1"/>
          </p:cNvPicPr>
          <p:nvPr userDrawn="1"/>
        </p:nvPicPr>
        <p:blipFill>
          <a:blip r:embed="rId54" cstate="print">
            <a:extLst>
              <a:ext uri="{28A0092B-C50C-407E-A947-70E740481C1C}">
                <a14:useLocalDpi xmlns:a14="http://schemas.microsoft.com/office/drawing/2010/main" val="0"/>
              </a:ext>
            </a:extLst>
          </a:blip>
          <a:srcRect/>
          <a:stretch>
            <a:fillRect/>
          </a:stretch>
        </p:blipFill>
        <p:spPr bwMode="auto">
          <a:xfrm>
            <a:off x="457200" y="6600825"/>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640510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 id="2147483744" r:id="rId51"/>
    <p:sldLayoutId id="2147483745" r:id="rId52"/>
  </p:sldLayoutIdLst>
  <p:hf hdr="0" ftr="0" dt="0"/>
  <p:txStyles>
    <p:titleStyle>
      <a:lvl1pPr algn="l" rtl="0" eaLnBrk="0" fontAlgn="base" hangingPunct="0">
        <a:lnSpc>
          <a:spcPct val="90000"/>
        </a:lnSpc>
        <a:spcBef>
          <a:spcPct val="0"/>
        </a:spcBef>
        <a:spcAft>
          <a:spcPct val="0"/>
        </a:spcAft>
        <a:defRPr sz="2800" b="1">
          <a:solidFill>
            <a:srgbClr val="186EC4"/>
          </a:solidFill>
          <a:latin typeface="Trebuchet MS" panose="020B0603020202020204" pitchFamily="34" charset="0"/>
          <a:ea typeface="Trebuchet MS" panose="020B0603020202020204" pitchFamily="34" charset="0"/>
          <a:cs typeface="+mj-cs"/>
        </a:defRPr>
      </a:lvl1pPr>
      <a:lvl2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2pPr>
      <a:lvl3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3pPr>
      <a:lvl4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4pPr>
      <a:lvl5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5pPr>
      <a:lvl6pPr marL="457200" algn="l" rtl="0" fontAlgn="base">
        <a:lnSpc>
          <a:spcPct val="90000"/>
        </a:lnSpc>
        <a:spcBef>
          <a:spcPct val="0"/>
        </a:spcBef>
        <a:spcAft>
          <a:spcPct val="0"/>
        </a:spcAft>
        <a:defRPr sz="2800" b="1">
          <a:solidFill>
            <a:srgbClr val="186EC4"/>
          </a:solidFill>
          <a:latin typeface="Verdana" pitchFamily="34" charset="0"/>
        </a:defRPr>
      </a:lvl6pPr>
      <a:lvl7pPr marL="914400" algn="l" rtl="0" fontAlgn="base">
        <a:lnSpc>
          <a:spcPct val="90000"/>
        </a:lnSpc>
        <a:spcBef>
          <a:spcPct val="0"/>
        </a:spcBef>
        <a:spcAft>
          <a:spcPct val="0"/>
        </a:spcAft>
        <a:defRPr sz="2800" b="1">
          <a:solidFill>
            <a:srgbClr val="186EC4"/>
          </a:solidFill>
          <a:latin typeface="Verdana" pitchFamily="34" charset="0"/>
        </a:defRPr>
      </a:lvl7pPr>
      <a:lvl8pPr marL="1371600" algn="l" rtl="0" fontAlgn="base">
        <a:lnSpc>
          <a:spcPct val="90000"/>
        </a:lnSpc>
        <a:spcBef>
          <a:spcPct val="0"/>
        </a:spcBef>
        <a:spcAft>
          <a:spcPct val="0"/>
        </a:spcAft>
        <a:defRPr sz="2800" b="1">
          <a:solidFill>
            <a:srgbClr val="186EC4"/>
          </a:solidFill>
          <a:latin typeface="Verdana" pitchFamily="34" charset="0"/>
        </a:defRPr>
      </a:lvl8pPr>
      <a:lvl9pPr marL="1828800" algn="l" rtl="0" fontAlgn="base">
        <a:lnSpc>
          <a:spcPct val="90000"/>
        </a:lnSpc>
        <a:spcBef>
          <a:spcPct val="0"/>
        </a:spcBef>
        <a:spcAft>
          <a:spcPct val="0"/>
        </a:spcAft>
        <a:defRPr sz="2800" b="1">
          <a:solidFill>
            <a:srgbClr val="186EC4"/>
          </a:solidFill>
          <a:latin typeface="Verdana" pitchFamily="34" charset="0"/>
        </a:defRPr>
      </a:lvl9pPr>
    </p:titleStyle>
    <p:bodyStyle>
      <a:lvl1pPr marL="342900" indent="-342900" algn="l" rtl="0" eaLnBrk="0" fontAlgn="base" hangingPunct="0">
        <a:lnSpc>
          <a:spcPct val="90000"/>
        </a:lnSpc>
        <a:spcBef>
          <a:spcPct val="60000"/>
        </a:spcBef>
        <a:spcAft>
          <a:spcPct val="0"/>
        </a:spcAft>
        <a:buClr>
          <a:srgbClr val="CC9900"/>
        </a:buClr>
        <a:buFont typeface="Wingdings" panose="05000000000000000000" pitchFamily="2" charset="2"/>
        <a:buChar char="v"/>
        <a:defRPr sz="2400">
          <a:solidFill>
            <a:schemeClr val="tx1"/>
          </a:solidFill>
          <a:latin typeface="Trebuchet MS" panose="020B0603020202020204" pitchFamily="34" charset="0"/>
          <a:ea typeface="Trebuchet MS" panose="020B0603020202020204" pitchFamily="34" charset="0"/>
          <a:cs typeface="+mn-cs"/>
        </a:defRPr>
      </a:lvl1pPr>
      <a:lvl2pPr marL="862013" indent="-404813" algn="l" rtl="0" eaLnBrk="0" fontAlgn="base" hangingPunct="0">
        <a:lnSpc>
          <a:spcPct val="90000"/>
        </a:lnSpc>
        <a:spcBef>
          <a:spcPct val="60000"/>
        </a:spcBef>
        <a:spcAft>
          <a:spcPct val="0"/>
        </a:spcAft>
        <a:buClr>
          <a:srgbClr val="CC9900"/>
        </a:buClr>
        <a:buFont typeface="Courier New" panose="02070309020205020404" pitchFamily="49" charset="0"/>
        <a:buChar char="o"/>
        <a:defRPr sz="2400">
          <a:solidFill>
            <a:schemeClr val="tx1"/>
          </a:solidFill>
          <a:latin typeface="Trebuchet MS" panose="020B0603020202020204" pitchFamily="34" charset="0"/>
          <a:ea typeface="Trebuchet MS" panose="020B0603020202020204" pitchFamily="34" charset="0"/>
        </a:defRPr>
      </a:lvl2pPr>
      <a:lvl3pPr marL="1204913" indent="-228600" algn="l" rtl="0" eaLnBrk="0" fontAlgn="base" hangingPunct="0">
        <a:lnSpc>
          <a:spcPct val="90000"/>
        </a:lnSpc>
        <a:spcBef>
          <a:spcPct val="60000"/>
        </a:spcBef>
        <a:spcAft>
          <a:spcPct val="0"/>
        </a:spcAft>
        <a:buClr>
          <a:srgbClr val="CC9900"/>
        </a:buClr>
        <a:buFont typeface="Wingdings" panose="05000000000000000000" pitchFamily="2" charset="2"/>
        <a:buChar char="§"/>
        <a:defRPr sz="2400">
          <a:solidFill>
            <a:schemeClr val="tx1"/>
          </a:solidFill>
          <a:latin typeface="Trebuchet MS" panose="020B0603020202020204" pitchFamily="34" charset="0"/>
          <a:ea typeface="Trebuchet MS" panose="020B0603020202020204" pitchFamily="34" charset="0"/>
        </a:defRPr>
      </a:lvl3pPr>
      <a:lvl4pPr marL="1600200" indent="-228600" algn="l" rtl="0" eaLnBrk="0" fontAlgn="base" hangingPunct="0">
        <a:lnSpc>
          <a:spcPct val="90000"/>
        </a:lnSpc>
        <a:spcBef>
          <a:spcPct val="60000"/>
        </a:spcBef>
        <a:spcAft>
          <a:spcPct val="0"/>
        </a:spcAft>
        <a:buClr>
          <a:srgbClr val="CC9900"/>
        </a:buClr>
        <a:buFont typeface="Wingdings" panose="05000000000000000000" pitchFamily="2" charset="2"/>
        <a:buChar char="Ø"/>
        <a:defRPr sz="2400">
          <a:solidFill>
            <a:schemeClr val="tx1"/>
          </a:solidFill>
          <a:latin typeface="Trebuchet MS" panose="020B0603020202020204" pitchFamily="34" charset="0"/>
          <a:ea typeface="Trebuchet MS" panose="020B0603020202020204" pitchFamily="34" charset="0"/>
        </a:defRPr>
      </a:lvl4pPr>
      <a:lvl5pPr marL="2057400" indent="-228600" algn="l" rtl="0" eaLnBrk="0" fontAlgn="base" hangingPunct="0">
        <a:lnSpc>
          <a:spcPct val="90000"/>
        </a:lnSpc>
        <a:spcBef>
          <a:spcPct val="60000"/>
        </a:spcBef>
        <a:spcAft>
          <a:spcPct val="0"/>
        </a:spcAft>
        <a:buClr>
          <a:srgbClr val="CC9900"/>
        </a:buClr>
        <a:buChar char="•"/>
        <a:defRPr sz="2400">
          <a:solidFill>
            <a:schemeClr val="tx1"/>
          </a:solidFill>
          <a:latin typeface="Trebuchet MS" panose="020B0603020202020204" pitchFamily="34" charset="0"/>
          <a:ea typeface="Trebuchet MS" panose="020B0603020202020204" pitchFamily="34" charset="0"/>
        </a:defRPr>
      </a:lvl5pPr>
      <a:lvl6pPr marL="2514600" indent="-228600" algn="l" rtl="0" fontAlgn="base">
        <a:lnSpc>
          <a:spcPct val="90000"/>
        </a:lnSpc>
        <a:spcBef>
          <a:spcPct val="60000"/>
        </a:spcBef>
        <a:spcAft>
          <a:spcPct val="0"/>
        </a:spcAft>
        <a:buClr>
          <a:srgbClr val="CC9900"/>
        </a:buClr>
        <a:buChar char="•"/>
        <a:defRPr sz="2200">
          <a:solidFill>
            <a:schemeClr val="tx1"/>
          </a:solidFill>
          <a:latin typeface="+mn-lt"/>
        </a:defRPr>
      </a:lvl6pPr>
      <a:lvl7pPr marL="2971800" indent="-228600" algn="l" rtl="0" fontAlgn="base">
        <a:lnSpc>
          <a:spcPct val="90000"/>
        </a:lnSpc>
        <a:spcBef>
          <a:spcPct val="60000"/>
        </a:spcBef>
        <a:spcAft>
          <a:spcPct val="0"/>
        </a:spcAft>
        <a:buClr>
          <a:srgbClr val="CC9900"/>
        </a:buClr>
        <a:buChar char="•"/>
        <a:defRPr sz="2200">
          <a:solidFill>
            <a:schemeClr val="tx1"/>
          </a:solidFill>
          <a:latin typeface="+mn-lt"/>
        </a:defRPr>
      </a:lvl7pPr>
      <a:lvl8pPr marL="3429000" indent="-228600" algn="l" rtl="0" fontAlgn="base">
        <a:lnSpc>
          <a:spcPct val="90000"/>
        </a:lnSpc>
        <a:spcBef>
          <a:spcPct val="60000"/>
        </a:spcBef>
        <a:spcAft>
          <a:spcPct val="0"/>
        </a:spcAft>
        <a:buClr>
          <a:srgbClr val="CC9900"/>
        </a:buClr>
        <a:buChar char="•"/>
        <a:defRPr sz="2200">
          <a:solidFill>
            <a:schemeClr val="tx1"/>
          </a:solidFill>
          <a:latin typeface="+mn-lt"/>
        </a:defRPr>
      </a:lvl8pPr>
      <a:lvl9pPr marL="3886200" indent="-228600" algn="l" rtl="0" fontAlgn="base">
        <a:lnSpc>
          <a:spcPct val="90000"/>
        </a:lnSpc>
        <a:spcBef>
          <a:spcPct val="60000"/>
        </a:spcBef>
        <a:spcAft>
          <a:spcPct val="0"/>
        </a:spcAft>
        <a:buClr>
          <a:srgbClr val="CC9900"/>
        </a:buClr>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image" Target="../media/image16.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4.png"/><Relationship Id="rId4" Type="http://schemas.openxmlformats.org/officeDocument/2006/relationships/image" Target="../media/image17.jp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4.pn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4.png"/><Relationship Id="rId4" Type="http://schemas.openxmlformats.org/officeDocument/2006/relationships/image" Target="../media/image19.jp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4.png"/><Relationship Id="rId4" Type="http://schemas.openxmlformats.org/officeDocument/2006/relationships/image" Target="../media/image14.jp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4.png"/><Relationship Id="rId4" Type="http://schemas.openxmlformats.org/officeDocument/2006/relationships/image" Target="../media/image20.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4.png"/><Relationship Id="rId4" Type="http://schemas.openxmlformats.org/officeDocument/2006/relationships/image" Target="../media/image20.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4.pn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3963" y="3011281"/>
            <a:ext cx="6692900" cy="1551194"/>
          </a:xfrm>
        </p:spPr>
        <p:txBody>
          <a:bodyPr/>
          <a:lstStyle/>
          <a:p>
            <a:r>
              <a:rPr lang="en-US" dirty="0">
                <a:solidFill>
                  <a:schemeClr val="tx1"/>
                </a:solidFill>
              </a:rPr>
              <a:t>Introduction to Clinical Pharmacology </a:t>
            </a:r>
            <a:br>
              <a:rPr lang="en-US" dirty="0">
                <a:solidFill>
                  <a:schemeClr val="tx1"/>
                </a:solidFill>
              </a:rPr>
            </a:br>
            <a:br>
              <a:rPr lang="en-US" dirty="0">
                <a:solidFill>
                  <a:schemeClr val="tx1"/>
                </a:solidFill>
              </a:rPr>
            </a:br>
            <a:r>
              <a:rPr lang="en-US" dirty="0">
                <a:solidFill>
                  <a:schemeClr val="tx1"/>
                </a:solidFill>
              </a:rPr>
              <a:t>Chapter 11</a:t>
            </a:r>
            <a:br>
              <a:rPr lang="en-US" dirty="0">
                <a:solidFill>
                  <a:schemeClr val="tx1"/>
                </a:solidFill>
              </a:rPr>
            </a:br>
            <a:r>
              <a:rPr lang="en-US" dirty="0">
                <a:solidFill>
                  <a:schemeClr val="tx1"/>
                </a:solidFill>
              </a:rPr>
              <a:t>Antiviral Drugs</a:t>
            </a:r>
          </a:p>
        </p:txBody>
      </p:sp>
      <p:pic>
        <p:nvPicPr>
          <p:cNvPr id="3" name="Audio 2">
            <a:hlinkClick r:id="" action="ppaction://media"/>
            <a:extLst>
              <a:ext uri="{FF2B5EF4-FFF2-40B4-BE49-F238E27FC236}">
                <a16:creationId xmlns:a16="http://schemas.microsoft.com/office/drawing/2014/main" id="{6E56464D-B2DD-44F6-A2F7-0DC4093C9F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450"/>
    </mc:Choice>
    <mc:Fallback>
      <p:transition spd="slow" advTm="1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his Picture Describes about the Antivirals—Interactions"/>
          <p:cNvSpPr>
            <a:spLocks noGrp="1"/>
          </p:cNvSpPr>
          <p:nvPr>
            <p:ph type="title"/>
          </p:nvPr>
        </p:nvSpPr>
        <p:spPr>
          <a:xfrm>
            <a:off x="433388" y="717289"/>
            <a:ext cx="8524875" cy="387798"/>
          </a:xfrm>
        </p:spPr>
        <p:txBody>
          <a:bodyPr/>
          <a:lstStyle/>
          <a:p>
            <a:r>
              <a:rPr lang="en-US" altLang="en-US" dirty="0">
                <a:cs typeface="Trebuchet MS" pitchFamily="34" charset="0"/>
              </a:rPr>
              <a:t>Antivirals—Interactions</a:t>
            </a:r>
            <a:endParaRPr lang="en-IN" dirty="0"/>
          </a:p>
        </p:txBody>
      </p:sp>
      <p:pic>
        <p:nvPicPr>
          <p:cNvPr id="4" name="Content Placeholder 3" descr="This Picture Describes about the Antivirals—Interactions"/>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18488" y="1520825"/>
            <a:ext cx="7243575" cy="3686175"/>
          </a:xfrm>
        </p:spPr>
      </p:pic>
      <p:pic>
        <p:nvPicPr>
          <p:cNvPr id="3" name="Audio 2">
            <a:hlinkClick r:id="" action="ppaction://media"/>
            <a:extLst>
              <a:ext uri="{FF2B5EF4-FFF2-40B4-BE49-F238E27FC236}">
                <a16:creationId xmlns:a16="http://schemas.microsoft.com/office/drawing/2014/main" id="{9283A3BC-0301-4CC7-A442-D195181D46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58408342"/>
      </p:ext>
    </p:extLst>
  </p:cSld>
  <p:clrMapOvr>
    <a:masterClrMapping/>
  </p:clrMapOvr>
  <mc:AlternateContent xmlns:mc="http://schemas.openxmlformats.org/markup-compatibility/2006">
    <mc:Choice xmlns:p14="http://schemas.microsoft.com/office/powerpoint/2010/main" Requires="p14">
      <p:transition spd="slow" p14:dur="2000" advTm="91981"/>
    </mc:Choice>
    <mc:Fallback>
      <p:transition spd="slow" advTm="91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latin typeface="Trebuchet MS"/>
              </a:rPr>
              <a:t>What is a retrovirus?</a:t>
            </a:r>
            <a:endParaRPr lang="en-IN" dirty="0"/>
          </a:p>
        </p:txBody>
      </p:sp>
      <p:sp>
        <p:nvSpPr>
          <p:cNvPr id="3" name="Content Placeholder 2"/>
          <p:cNvSpPr>
            <a:spLocks noGrp="1"/>
          </p:cNvSpPr>
          <p:nvPr>
            <p:ph sz="half" idx="1"/>
          </p:nvPr>
        </p:nvSpPr>
        <p:spPr>
          <a:xfrm>
            <a:off x="354780" y="1300927"/>
            <a:ext cx="8626988" cy="3686175"/>
          </a:xfrm>
        </p:spPr>
        <p:txBody>
          <a:bodyPr/>
          <a:lstStyle/>
          <a:p>
            <a:pPr marL="742950" lvl="2" indent="-342900">
              <a:buFont typeface="Wingdings" panose="05000000000000000000" pitchFamily="2" charset="2"/>
              <a:buChar char="v"/>
            </a:pPr>
            <a:r>
              <a:rPr lang="en-US" altLang="en-US" sz="2000" dirty="0"/>
              <a:t>Retroviruses attack the host cell just like a virus except the difference that the RNA is the primary component of the virus </a:t>
            </a:r>
          </a:p>
          <a:p>
            <a:pPr marL="742950" lvl="2" indent="-342900">
              <a:buFont typeface="Wingdings" panose="05000000000000000000" pitchFamily="2" charset="2"/>
              <a:buChar char="v"/>
            </a:pPr>
            <a:r>
              <a:rPr lang="en-US" altLang="en-US" sz="2000" dirty="0"/>
              <a:t>Contain reverse transcriptase that is used to turn the RNA of the virus into DNA—helps to produce more of the virus</a:t>
            </a:r>
          </a:p>
          <a:p>
            <a:pPr marL="742950" lvl="2" indent="-342900">
              <a:buFont typeface="Wingdings" panose="05000000000000000000" pitchFamily="2" charset="2"/>
              <a:buChar char="v"/>
            </a:pPr>
            <a:r>
              <a:rPr lang="en-US" altLang="en-US" sz="2000" dirty="0"/>
              <a:t>Example: human immunodeficiency virus (HIV)</a:t>
            </a:r>
          </a:p>
          <a:p>
            <a:pPr marL="742950" lvl="2" indent="-342900">
              <a:buFont typeface="Wingdings" panose="05000000000000000000" pitchFamily="2" charset="2"/>
              <a:buChar char="v"/>
            </a:pPr>
            <a:r>
              <a:rPr lang="en-US" altLang="en-US" sz="2000" dirty="0"/>
              <a:t>Retrovirus mutation happens more frequently</a:t>
            </a:r>
          </a:p>
          <a:p>
            <a:pPr marL="742950" lvl="2" indent="-342900">
              <a:buFont typeface="Wingdings" panose="05000000000000000000" pitchFamily="2" charset="2"/>
              <a:buChar char="v"/>
            </a:pPr>
            <a:r>
              <a:rPr lang="en-US" altLang="en-US" sz="2000" dirty="0"/>
              <a:t>Highly active antiretroviral therapy (HAART)—due to rapid mutation, a multidrug approach is often used</a:t>
            </a:r>
            <a:endParaRPr lang="en-US" altLang="en-US" sz="1600" dirty="0"/>
          </a:p>
        </p:txBody>
      </p:sp>
      <p:pic>
        <p:nvPicPr>
          <p:cNvPr id="5" name="Picture 2" descr="This Picture Describes about the What is a retrovirus?">
            <a:extLst>
              <a:ext uri="{FF2B5EF4-FFF2-40B4-BE49-F238E27FC236}">
                <a16:creationId xmlns:a16="http://schemas.microsoft.com/office/drawing/2014/main" id="{A063D914-1AAF-483D-8233-7E2CF012C42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1365405" y="4324072"/>
            <a:ext cx="3575305" cy="223456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E471ABB6-4337-4CAE-A3CF-62F18FB4B4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8516574"/>
      </p:ext>
    </p:extLst>
  </p:cSld>
  <p:clrMapOvr>
    <a:masterClrMapping/>
  </p:clrMapOvr>
  <mc:AlternateContent xmlns:mc="http://schemas.openxmlformats.org/markup-compatibility/2006">
    <mc:Choice xmlns:p14="http://schemas.microsoft.com/office/powerpoint/2010/main" Requires="p14">
      <p:transition spd="slow" p14:dur="2000" advTm="92942"/>
    </mc:Choice>
    <mc:Fallback>
      <p:transition spd="slow" advTm="92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Antiretroviral Drugs—Actions</a:t>
            </a:r>
            <a:endParaRPr lang="en-IN" dirty="0"/>
          </a:p>
        </p:txBody>
      </p:sp>
      <p:sp>
        <p:nvSpPr>
          <p:cNvPr id="3" name="Content Placeholder 2"/>
          <p:cNvSpPr>
            <a:spLocks noGrp="1"/>
          </p:cNvSpPr>
          <p:nvPr>
            <p:ph idx="1"/>
          </p:nvPr>
        </p:nvSpPr>
        <p:spPr/>
        <p:txBody>
          <a:bodyPr/>
          <a:lstStyle/>
          <a:p>
            <a:pPr eaLnBrk="1" hangingPunct="1"/>
            <a:r>
              <a:rPr lang="en-US" altLang="en-US" dirty="0">
                <a:cs typeface="Trebuchet MS" pitchFamily="34" charset="0"/>
              </a:rPr>
              <a:t>Entry inhibitors prevent the attachment or fusion of HIV to a host cell for initial entry</a:t>
            </a:r>
          </a:p>
          <a:p>
            <a:pPr eaLnBrk="1" hangingPunct="1"/>
            <a:r>
              <a:rPr lang="en-US" altLang="en-US" dirty="0">
                <a:cs typeface="Trebuchet MS" pitchFamily="34" charset="0"/>
              </a:rPr>
              <a:t>Nonnucleoside reverse transcriptase inhibitors latch on to the reverse transcriptase molecule and block the ability to make viral DNA</a:t>
            </a:r>
          </a:p>
          <a:p>
            <a:pPr eaLnBrk="1" hangingPunct="1"/>
            <a:r>
              <a:rPr lang="en-US" altLang="en-US" dirty="0">
                <a:cs typeface="Trebuchet MS" pitchFamily="34" charset="0"/>
              </a:rPr>
              <a:t>Integrase inhibitors prevent enzymes from inserting HIV genetic material into the cell’s DNA</a:t>
            </a:r>
          </a:p>
          <a:p>
            <a:pPr eaLnBrk="1" hangingPunct="1"/>
            <a:r>
              <a:rPr lang="en-US" altLang="en-US" dirty="0">
                <a:cs typeface="Trebuchet MS" pitchFamily="34" charset="0"/>
              </a:rPr>
              <a:t>Reverse transcriptase inhibitors block the reverse transcriptase enzyme so HIV material cannot change into DNA in the new cell—no new copies of HIV</a:t>
            </a:r>
          </a:p>
          <a:p>
            <a:pPr eaLnBrk="1" hangingPunct="1"/>
            <a:r>
              <a:rPr lang="en-US" altLang="en-US" dirty="0">
                <a:cs typeface="Trebuchet MS" pitchFamily="34" charset="0"/>
              </a:rPr>
              <a:t>Protease inhibitors block the protease enzyme so new viral particles cannot mature</a:t>
            </a:r>
            <a:endParaRPr lang="en-US" altLang="en-US" sz="2000" dirty="0">
              <a:cs typeface="Trebuchet MS" pitchFamily="34" charset="0"/>
            </a:endParaRPr>
          </a:p>
          <a:p>
            <a:endParaRPr lang="en-IN" dirty="0"/>
          </a:p>
        </p:txBody>
      </p:sp>
      <p:pic>
        <p:nvPicPr>
          <p:cNvPr id="4" name="Audio 3">
            <a:hlinkClick r:id="" action="ppaction://media"/>
            <a:extLst>
              <a:ext uri="{FF2B5EF4-FFF2-40B4-BE49-F238E27FC236}">
                <a16:creationId xmlns:a16="http://schemas.microsoft.com/office/drawing/2014/main" id="{FB5F2F7A-1899-4C1A-80C3-88FBAC3A96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84388099"/>
      </p:ext>
    </p:extLst>
  </p:cSld>
  <p:clrMapOvr>
    <a:masterClrMapping/>
  </p:clrMapOvr>
  <mc:AlternateContent xmlns:mc="http://schemas.openxmlformats.org/markup-compatibility/2006">
    <mc:Choice xmlns:p14="http://schemas.microsoft.com/office/powerpoint/2010/main" Requires="p14">
      <p:transition spd="slow" p14:dur="2000" advTm="32087"/>
    </mc:Choice>
    <mc:Fallback>
      <p:transition spd="slow" advTm="32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Antiretroviral Drugs—Uses</a:t>
            </a:r>
            <a:endParaRPr lang="en-IN" dirty="0"/>
          </a:p>
        </p:txBody>
      </p:sp>
      <p:sp>
        <p:nvSpPr>
          <p:cNvPr id="3" name="Content Placeholder 2"/>
          <p:cNvSpPr>
            <a:spLocks noGrp="1"/>
          </p:cNvSpPr>
          <p:nvPr>
            <p:ph idx="1"/>
          </p:nvPr>
        </p:nvSpPr>
        <p:spPr/>
        <p:txBody>
          <a:bodyPr/>
          <a:lstStyle/>
          <a:p>
            <a:pPr eaLnBrk="1" hangingPunct="1"/>
            <a:r>
              <a:rPr lang="en-US" altLang="en-US" dirty="0">
                <a:cs typeface="Trebuchet MS" pitchFamily="34" charset="0"/>
              </a:rPr>
              <a:t>Used to treat some viral infections caused by:</a:t>
            </a:r>
          </a:p>
          <a:p>
            <a:pPr marL="909637" lvl="1" indent="-285750" eaLnBrk="1" hangingPunct="1"/>
            <a:r>
              <a:rPr lang="en-US" altLang="en-US" sz="2000" dirty="0">
                <a:cs typeface="Trebuchet MS" pitchFamily="34" charset="0"/>
              </a:rPr>
              <a:t>Hepatitis B</a:t>
            </a:r>
          </a:p>
          <a:p>
            <a:pPr marL="909637" lvl="1" indent="-285750" eaLnBrk="1" hangingPunct="1"/>
            <a:r>
              <a:rPr lang="en-US" altLang="en-US" sz="2000" dirty="0">
                <a:cs typeface="Trebuchet MS" pitchFamily="34" charset="0"/>
              </a:rPr>
              <a:t>HIV</a:t>
            </a:r>
          </a:p>
          <a:p>
            <a:pPr marL="909637" lvl="1" indent="-285750" eaLnBrk="1" hangingPunct="1"/>
            <a:r>
              <a:rPr lang="en-US" altLang="en-US" sz="2000" dirty="0">
                <a:cs typeface="Trebuchet MS" pitchFamily="34" charset="0"/>
              </a:rPr>
              <a:t>Acquired immunodeficiency syndrome (AIDS)</a:t>
            </a:r>
          </a:p>
          <a:p>
            <a:pPr eaLnBrk="1" hangingPunct="1"/>
            <a:r>
              <a:rPr lang="en-US" altLang="en-US" dirty="0">
                <a:cs typeface="Trebuchet MS" pitchFamily="34" charset="0"/>
              </a:rPr>
              <a:t>Used to prevent HIV infection:</a:t>
            </a:r>
          </a:p>
          <a:p>
            <a:pPr marL="909637" lvl="1" indent="-285750" eaLnBrk="1" hangingPunct="1"/>
            <a:r>
              <a:rPr lang="en-US" altLang="en-US" sz="2000" dirty="0"/>
              <a:t>Combination of emtricitabine and tenofovir disoproxil</a:t>
            </a:r>
          </a:p>
          <a:p>
            <a:pPr marL="1147763" lvl="1" indent="-285750" eaLnBrk="1" hangingPunct="1"/>
            <a:endParaRPr lang="en-US" altLang="en-US" sz="2000" dirty="0">
              <a:cs typeface="Trebuchet MS" pitchFamily="34" charset="0"/>
            </a:endParaRPr>
          </a:p>
          <a:p>
            <a:endParaRPr lang="en-IN" sz="2800" dirty="0"/>
          </a:p>
        </p:txBody>
      </p:sp>
      <p:pic>
        <p:nvPicPr>
          <p:cNvPr id="4" name="Audio 3">
            <a:hlinkClick r:id="" action="ppaction://media"/>
            <a:extLst>
              <a:ext uri="{FF2B5EF4-FFF2-40B4-BE49-F238E27FC236}">
                <a16:creationId xmlns:a16="http://schemas.microsoft.com/office/drawing/2014/main" id="{361CAB41-AFE8-445F-A056-E5E179A7F9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78558719"/>
      </p:ext>
    </p:extLst>
  </p:cSld>
  <p:clrMapOvr>
    <a:masterClrMapping/>
  </p:clrMapOvr>
  <mc:AlternateContent xmlns:mc="http://schemas.openxmlformats.org/markup-compatibility/2006">
    <mc:Choice xmlns:p14="http://schemas.microsoft.com/office/powerpoint/2010/main" Requires="p14">
      <p:transition spd="slow" p14:dur="2000" advTm="58285"/>
    </mc:Choice>
    <mc:Fallback>
      <p:transition spd="slow" advTm="58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his Picture Describes about the Antiretroviral Drugs—Adverse Reactions"/>
          <p:cNvSpPr>
            <a:spLocks noGrp="1"/>
          </p:cNvSpPr>
          <p:nvPr>
            <p:ph type="title"/>
          </p:nvPr>
        </p:nvSpPr>
        <p:spPr>
          <a:xfrm>
            <a:off x="433388" y="717289"/>
            <a:ext cx="8524875" cy="387798"/>
          </a:xfrm>
        </p:spPr>
        <p:txBody>
          <a:bodyPr/>
          <a:lstStyle/>
          <a:p>
            <a:r>
              <a:rPr lang="en-US" altLang="en-US" dirty="0">
                <a:cs typeface="Trebuchet MS" pitchFamily="34" charset="0"/>
              </a:rPr>
              <a:t>Antiretroviral Drugs—Adverse Reactions</a:t>
            </a:r>
            <a:endParaRPr lang="en-IN" dirty="0"/>
          </a:p>
        </p:txBody>
      </p:sp>
      <p:sp>
        <p:nvSpPr>
          <p:cNvPr id="3" name="Content Placeholder 2"/>
          <p:cNvSpPr>
            <a:spLocks noGrp="1"/>
          </p:cNvSpPr>
          <p:nvPr>
            <p:ph sz="half" idx="1"/>
          </p:nvPr>
        </p:nvSpPr>
        <p:spPr>
          <a:xfrm>
            <a:off x="330200" y="1566396"/>
            <a:ext cx="8371348" cy="3686175"/>
          </a:xfrm>
        </p:spPr>
        <p:txBody>
          <a:bodyPr/>
          <a:lstStyle/>
          <a:p>
            <a:pPr eaLnBrk="1" hangingPunct="1"/>
            <a:r>
              <a:rPr lang="en-US" altLang="en-US" dirty="0">
                <a:cs typeface="Trebuchet MS" pitchFamily="34" charset="0"/>
              </a:rPr>
              <a:t>Gastrointestinal System Reactions: </a:t>
            </a:r>
          </a:p>
          <a:p>
            <a:pPr marL="966787" lvl="1" indent="-342900" eaLnBrk="1" hangingPunct="1"/>
            <a:r>
              <a:rPr lang="en-US" altLang="en-US" dirty="0"/>
              <a:t>Nausea and vomiting</a:t>
            </a:r>
          </a:p>
          <a:p>
            <a:pPr marL="966787" lvl="1" indent="-342900" eaLnBrk="1" hangingPunct="1"/>
            <a:r>
              <a:rPr lang="en-US" altLang="en-US" dirty="0"/>
              <a:t>Diarrhea</a:t>
            </a:r>
          </a:p>
          <a:p>
            <a:pPr marL="966787" lvl="1" indent="-342900" eaLnBrk="1" hangingPunct="1"/>
            <a:r>
              <a:rPr lang="en-US" altLang="en-US" dirty="0"/>
              <a:t>Altered taste</a:t>
            </a:r>
          </a:p>
          <a:p>
            <a:pPr eaLnBrk="1" hangingPunct="1"/>
            <a:r>
              <a:rPr lang="en-US" altLang="en-US" dirty="0">
                <a:cs typeface="Trebuchet MS" pitchFamily="34" charset="0"/>
              </a:rPr>
              <a:t>Other Reactions:</a:t>
            </a:r>
          </a:p>
          <a:p>
            <a:pPr marL="966787" lvl="1" indent="-342900" eaLnBrk="1" hangingPunct="1"/>
            <a:r>
              <a:rPr lang="en-US" altLang="en-US" dirty="0">
                <a:cs typeface="Trebuchet MS" pitchFamily="34" charset="0"/>
              </a:rPr>
              <a:t>Headache, fever, chills</a:t>
            </a:r>
          </a:p>
          <a:p>
            <a:pPr marL="966787" lvl="1" indent="-342900" eaLnBrk="1" hangingPunct="1"/>
            <a:r>
              <a:rPr lang="en-US" altLang="en-US" dirty="0"/>
              <a:t>Rash</a:t>
            </a:r>
          </a:p>
          <a:p>
            <a:pPr marL="966787" lvl="1" indent="-342900" eaLnBrk="1" hangingPunct="1"/>
            <a:r>
              <a:rPr lang="en-US" altLang="en-US" dirty="0">
                <a:cs typeface="Trebuchet MS" pitchFamily="34" charset="0"/>
              </a:rPr>
              <a:t>Numbness and tingling in the circumoral area</a:t>
            </a:r>
            <a:r>
              <a:rPr lang="en-US" altLang="en-US" dirty="0"/>
              <a:t>, peripherally, or both</a:t>
            </a:r>
            <a:endParaRPr lang="en-US" altLang="en-US" dirty="0">
              <a:cs typeface="Trebuchet MS" pitchFamily="34" charset="0"/>
            </a:endParaRPr>
          </a:p>
          <a:p>
            <a:endParaRPr lang="en-IN" sz="2800" dirty="0"/>
          </a:p>
        </p:txBody>
      </p:sp>
      <p:pic>
        <p:nvPicPr>
          <p:cNvPr id="5" name="Picture 2" descr="This Picture Describes about the Antiretroviral Drugs—Adverse Reactions">
            <a:extLst>
              <a:ext uri="{FF2B5EF4-FFF2-40B4-BE49-F238E27FC236}">
                <a16:creationId xmlns:a16="http://schemas.microsoft.com/office/drawing/2014/main" id="{77CEFA8A-C343-482E-BAEE-C11A6804251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761682" y="2220894"/>
            <a:ext cx="3630152" cy="242010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442E770F-6E4C-4DF0-9A52-13F9A3A949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90804484"/>
      </p:ext>
    </p:extLst>
  </p:cSld>
  <p:clrMapOvr>
    <a:masterClrMapping/>
  </p:clrMapOvr>
  <mc:AlternateContent xmlns:mc="http://schemas.openxmlformats.org/markup-compatibility/2006">
    <mc:Choice xmlns:p14="http://schemas.microsoft.com/office/powerpoint/2010/main" Requires="p14">
      <p:transition spd="slow" p14:dur="2000" advTm="24516"/>
    </mc:Choice>
    <mc:Fallback>
      <p:transition spd="slow" advTm="24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329490"/>
            <a:ext cx="8524875" cy="775597"/>
          </a:xfrm>
        </p:spPr>
        <p:txBody>
          <a:bodyPr/>
          <a:lstStyle/>
          <a:p>
            <a:r>
              <a:rPr lang="en-US" altLang="en-US" dirty="0">
                <a:cs typeface="Trebuchet MS" pitchFamily="34" charset="0"/>
              </a:rPr>
              <a:t>Antiretroviral Drugs—Contraindications and Precautions</a:t>
            </a:r>
            <a:endParaRPr lang="en-IN" dirty="0"/>
          </a:p>
        </p:txBody>
      </p:sp>
      <p:sp>
        <p:nvSpPr>
          <p:cNvPr id="3" name="Content Placeholder 2"/>
          <p:cNvSpPr>
            <a:spLocks noGrp="1"/>
          </p:cNvSpPr>
          <p:nvPr>
            <p:ph sz="half" idx="1"/>
          </p:nvPr>
        </p:nvSpPr>
        <p:spPr>
          <a:xfrm>
            <a:off x="330200" y="1389420"/>
            <a:ext cx="8356600" cy="3686175"/>
          </a:xfrm>
        </p:spPr>
        <p:txBody>
          <a:bodyPr/>
          <a:lstStyle/>
          <a:p>
            <a:pPr eaLnBrk="1" hangingPunct="1"/>
            <a:r>
              <a:rPr lang="en-US" altLang="en-US" dirty="0">
                <a:cs typeface="Trebuchet MS" pitchFamily="34" charset="0"/>
              </a:rPr>
              <a:t>Contraindicated in clients:</a:t>
            </a:r>
            <a:endParaRPr lang="en-US" altLang="en-US" sz="2000" dirty="0"/>
          </a:p>
          <a:p>
            <a:pPr lvl="1" eaLnBrk="1" hangingPunct="1">
              <a:lnSpc>
                <a:spcPct val="80000"/>
              </a:lnSpc>
            </a:pPr>
            <a:r>
              <a:rPr lang="en-US" altLang="en-US" dirty="0"/>
              <a:t>with a history of allergies to the drug or other antiretrovirals</a:t>
            </a:r>
          </a:p>
          <a:p>
            <a:pPr lvl="1" eaLnBrk="1" hangingPunct="1">
              <a:lnSpc>
                <a:spcPct val="80000"/>
              </a:lnSpc>
            </a:pPr>
            <a:r>
              <a:rPr lang="en-US" altLang="en-US" dirty="0"/>
              <a:t>who are lactating</a:t>
            </a:r>
          </a:p>
          <a:p>
            <a:pPr lvl="1" eaLnBrk="1" hangingPunct="1">
              <a:lnSpc>
                <a:spcPct val="80000"/>
              </a:lnSpc>
            </a:pPr>
            <a:r>
              <a:rPr lang="en-US" altLang="en-US" dirty="0"/>
              <a:t>who are taking medications that interact with the antiretroviral drugs</a:t>
            </a:r>
          </a:p>
          <a:p>
            <a:pPr eaLnBrk="1" hangingPunct="1"/>
            <a:r>
              <a:rPr lang="en-US" altLang="en-US" dirty="0">
                <a:cs typeface="Trebuchet MS" pitchFamily="34" charset="0"/>
              </a:rPr>
              <a:t>Used cautiously in clients with:</a:t>
            </a:r>
          </a:p>
          <a:p>
            <a:pPr lvl="1" eaLnBrk="1" hangingPunct="1">
              <a:lnSpc>
                <a:spcPct val="80000"/>
              </a:lnSpc>
            </a:pPr>
            <a:r>
              <a:rPr lang="en-US" altLang="en-US" dirty="0"/>
              <a:t>diabetes mellitus</a:t>
            </a:r>
          </a:p>
          <a:p>
            <a:pPr lvl="1" eaLnBrk="1" hangingPunct="1">
              <a:lnSpc>
                <a:spcPct val="80000"/>
              </a:lnSpc>
            </a:pPr>
            <a:r>
              <a:rPr lang="en-US" altLang="en-US" dirty="0">
                <a:cs typeface="Trebuchet MS" pitchFamily="34" charset="0"/>
              </a:rPr>
              <a:t>hepatic impairment</a:t>
            </a:r>
          </a:p>
          <a:p>
            <a:pPr lvl="1" eaLnBrk="1" hangingPunct="1">
              <a:lnSpc>
                <a:spcPct val="80000"/>
              </a:lnSpc>
            </a:pPr>
            <a:r>
              <a:rPr lang="en-US" altLang="en-US" dirty="0"/>
              <a:t>history of bladder or kidney stone formation</a:t>
            </a:r>
          </a:p>
          <a:p>
            <a:pPr lvl="1" eaLnBrk="1" hangingPunct="1">
              <a:lnSpc>
                <a:spcPct val="80000"/>
              </a:lnSpc>
            </a:pPr>
            <a:r>
              <a:rPr lang="en-US" altLang="en-US" dirty="0"/>
              <a:t>o</a:t>
            </a:r>
            <a:r>
              <a:rPr lang="en-US" altLang="en-US" dirty="0">
                <a:cs typeface="Trebuchet MS" pitchFamily="34" charset="0"/>
              </a:rPr>
              <a:t>lder adults taking didanosine</a:t>
            </a:r>
            <a:r>
              <a:rPr lang="en-US" altLang="en-US" dirty="0"/>
              <a:t>—increased risk of pancreatitis</a:t>
            </a:r>
          </a:p>
          <a:p>
            <a:pPr lvl="1" eaLnBrk="1" hangingPunct="1">
              <a:lnSpc>
                <a:spcPct val="80000"/>
              </a:lnSpc>
            </a:pPr>
            <a:r>
              <a:rPr lang="en-US" altLang="en-US" dirty="0"/>
              <a:t>s</a:t>
            </a:r>
            <a:r>
              <a:rPr lang="en-US" altLang="en-US" dirty="0">
                <a:cs typeface="Trebuchet MS" pitchFamily="34" charset="0"/>
              </a:rPr>
              <a:t>ulfonamide allergy (fosamprenavir and amprenavir)</a:t>
            </a:r>
          </a:p>
        </p:txBody>
      </p:sp>
      <p:pic>
        <p:nvPicPr>
          <p:cNvPr id="5" name="Picture 2" descr="This Picture Describes about the Antiretroviral Drugs—Contraindications and Precautions">
            <a:extLst>
              <a:ext uri="{FF2B5EF4-FFF2-40B4-BE49-F238E27FC236}">
                <a16:creationId xmlns:a16="http://schemas.microsoft.com/office/drawing/2014/main" id="{6115D85E-D5E5-C541-95DD-9BA518FA467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622026" y="3239603"/>
            <a:ext cx="1774849" cy="1774849"/>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02965B95-7663-49EC-86B3-1779B0C1BE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053772372"/>
      </p:ext>
    </p:extLst>
  </p:cSld>
  <p:clrMapOvr>
    <a:masterClrMapping/>
  </p:clrMapOvr>
  <mc:AlternateContent xmlns:mc="http://schemas.openxmlformats.org/markup-compatibility/2006">
    <mc:Choice xmlns:p14="http://schemas.microsoft.com/office/powerpoint/2010/main" Requires="p14">
      <p:transition spd="slow" p14:dur="2000" advTm="70252"/>
    </mc:Choice>
    <mc:Fallback>
      <p:transition spd="slow" advTm="70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his Picture Describes about the Antiretrovirals—Interactions"/>
          <p:cNvSpPr>
            <a:spLocks noGrp="1"/>
          </p:cNvSpPr>
          <p:nvPr>
            <p:ph type="title"/>
          </p:nvPr>
        </p:nvSpPr>
        <p:spPr>
          <a:xfrm>
            <a:off x="433388" y="717289"/>
            <a:ext cx="8524875" cy="387798"/>
          </a:xfrm>
        </p:spPr>
        <p:txBody>
          <a:bodyPr/>
          <a:lstStyle/>
          <a:p>
            <a:r>
              <a:rPr lang="en-US" altLang="en-US" dirty="0">
                <a:cs typeface="Trebuchet MS" pitchFamily="34" charset="0"/>
              </a:rPr>
              <a:t>Antiretrovirals—Interactions</a:t>
            </a:r>
            <a:endParaRPr lang="en-IN" dirty="0"/>
          </a:p>
        </p:txBody>
      </p:sp>
      <p:pic>
        <p:nvPicPr>
          <p:cNvPr id="4" name="Content Placeholder 3" descr="This Picture Describes about the Antiretrovirals—Interactions"/>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17761" y="1520825"/>
            <a:ext cx="6845028" cy="3686175"/>
          </a:xfrm>
        </p:spPr>
      </p:pic>
      <p:pic>
        <p:nvPicPr>
          <p:cNvPr id="3" name="Audio 2">
            <a:hlinkClick r:id="" action="ppaction://media"/>
            <a:extLst>
              <a:ext uri="{FF2B5EF4-FFF2-40B4-BE49-F238E27FC236}">
                <a16:creationId xmlns:a16="http://schemas.microsoft.com/office/drawing/2014/main" id="{9A3B8D72-C001-40D7-81F3-C07283FACA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72339307"/>
      </p:ext>
    </p:extLst>
  </p:cSld>
  <p:clrMapOvr>
    <a:masterClrMapping/>
  </p:clrMapOvr>
  <mc:AlternateContent xmlns:mc="http://schemas.openxmlformats.org/markup-compatibility/2006">
    <mc:Choice xmlns:p14="http://schemas.microsoft.com/office/powerpoint/2010/main" Requires="p14">
      <p:transition spd="slow" p14:dur="2000" advTm="95323"/>
    </mc:Choice>
    <mc:Fallback>
      <p:transition spd="slow" advTm="95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Antiretrovirals—Interactions continued</a:t>
            </a:r>
            <a:endParaRPr lang="en-IN" dirty="0"/>
          </a:p>
        </p:txBody>
      </p:sp>
      <p:pic>
        <p:nvPicPr>
          <p:cNvPr id="4" name="Content Placeholder 3" descr="This Picture Describes about the Antiretrovirals—Interactions continued"/>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5815" y="2019855"/>
            <a:ext cx="8228920" cy="2688114"/>
          </a:xfrm>
        </p:spPr>
      </p:pic>
      <p:pic>
        <p:nvPicPr>
          <p:cNvPr id="3" name="Audio 2">
            <a:hlinkClick r:id="" action="ppaction://media"/>
            <a:extLst>
              <a:ext uri="{FF2B5EF4-FFF2-40B4-BE49-F238E27FC236}">
                <a16:creationId xmlns:a16="http://schemas.microsoft.com/office/drawing/2014/main" id="{E0E2E028-9382-4EF0-9507-115B633EBA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63663973"/>
      </p:ext>
    </p:extLst>
  </p:cSld>
  <p:clrMapOvr>
    <a:masterClrMapping/>
  </p:clrMapOvr>
  <mc:AlternateContent xmlns:mc="http://schemas.openxmlformats.org/markup-compatibility/2006">
    <mc:Choice xmlns:p14="http://schemas.microsoft.com/office/powerpoint/2010/main" Requires="p14">
      <p:transition spd="slow" p14:dur="2000" advTm="64279"/>
    </mc:Choice>
    <mc:Fallback>
      <p:transition spd="slow" advTm="64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dirty="0">
                <a:latin typeface="Trebuchet MS"/>
                <a:cs typeface="Trebuchet MS"/>
              </a:rPr>
              <a:t>Pharmacology in Practice Exercise #1</a:t>
            </a:r>
            <a:endParaRPr lang="en-IN" dirty="0"/>
          </a:p>
        </p:txBody>
      </p:sp>
      <p:sp>
        <p:nvSpPr>
          <p:cNvPr id="3" name="Content Placeholder 2"/>
          <p:cNvSpPr>
            <a:spLocks noGrp="1"/>
          </p:cNvSpPr>
          <p:nvPr>
            <p:ph sz="half" idx="1"/>
          </p:nvPr>
        </p:nvSpPr>
        <p:spPr>
          <a:xfrm>
            <a:off x="330199" y="1566396"/>
            <a:ext cx="8327103" cy="3686175"/>
          </a:xfrm>
        </p:spPr>
        <p:txBody>
          <a:bodyPr/>
          <a:lstStyle/>
          <a:p>
            <a:r>
              <a:rPr lang="en-US" dirty="0">
                <a:latin typeface="Trebuchet MS"/>
              </a:rPr>
              <a:t>Why are viruses so difficult to treat even with the use of antiviral medications? Select all that apply.</a:t>
            </a:r>
            <a:endParaRPr lang="en-US" dirty="0"/>
          </a:p>
          <a:p>
            <a:pPr>
              <a:buAutoNum type="alphaLcParenR"/>
            </a:pPr>
            <a:r>
              <a:rPr lang="en-US" dirty="0">
                <a:latin typeface="Trebuchet MS"/>
              </a:rPr>
              <a:t>Viruses are tiny</a:t>
            </a:r>
          </a:p>
          <a:p>
            <a:pPr>
              <a:buAutoNum type="alphaLcParenR"/>
            </a:pPr>
            <a:r>
              <a:rPr lang="en-US" dirty="0">
                <a:latin typeface="Trebuchet MS"/>
              </a:rPr>
              <a:t>Viruses can develop resistance to antiviral drugs</a:t>
            </a:r>
          </a:p>
          <a:p>
            <a:pPr>
              <a:buAutoNum type="alphaLcParenR"/>
            </a:pPr>
            <a:r>
              <a:rPr lang="en-US" dirty="0">
                <a:latin typeface="Trebuchet MS"/>
              </a:rPr>
              <a:t>Viruses have a hard-to-penetrate outer layer</a:t>
            </a:r>
          </a:p>
          <a:p>
            <a:pPr>
              <a:buAutoNum type="alphaLcParenR"/>
            </a:pPr>
            <a:r>
              <a:rPr lang="en-US" dirty="0">
                <a:latin typeface="Trebuchet MS"/>
              </a:rPr>
              <a:t>Viruses are large</a:t>
            </a:r>
          </a:p>
          <a:p>
            <a:pPr>
              <a:buAutoNum type="alphaLcParenR"/>
            </a:pPr>
            <a:r>
              <a:rPr lang="en-US" dirty="0">
                <a:latin typeface="Trebuchet MS"/>
              </a:rPr>
              <a:t>Viruses replicate inside human cells</a:t>
            </a:r>
          </a:p>
        </p:txBody>
      </p:sp>
      <p:pic>
        <p:nvPicPr>
          <p:cNvPr id="5" name="Content Placeholder 4" descr="This Picture Describes about the Pharmacology in Practice Exercise">
            <a:extLst>
              <a:ext uri="{FF2B5EF4-FFF2-40B4-BE49-F238E27FC236}">
                <a16:creationId xmlns:a16="http://schemas.microsoft.com/office/drawing/2014/main" id="{2146B676-2433-41AD-BFCB-02C20661140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76335" y="4390887"/>
            <a:ext cx="2498930" cy="1665953"/>
          </a:xfrm>
          <a:prstGeom prst="rect">
            <a:avLst/>
          </a:prstGeom>
        </p:spPr>
      </p:pic>
      <p:pic>
        <p:nvPicPr>
          <p:cNvPr id="4" name="Audio 3">
            <a:hlinkClick r:id="" action="ppaction://media"/>
            <a:extLst>
              <a:ext uri="{FF2B5EF4-FFF2-40B4-BE49-F238E27FC236}">
                <a16:creationId xmlns:a16="http://schemas.microsoft.com/office/drawing/2014/main" id="{6FCAC0A3-690F-44FE-B8F3-8023D2BD5F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41275180"/>
      </p:ext>
    </p:extLst>
  </p:cSld>
  <p:clrMapOvr>
    <a:masterClrMapping/>
  </p:clrMapOvr>
  <mc:AlternateContent xmlns:mc="http://schemas.openxmlformats.org/markup-compatibility/2006">
    <mc:Choice xmlns:p14="http://schemas.microsoft.com/office/powerpoint/2010/main" Requires="p14">
      <p:transition spd="slow" p14:dur="2000" advTm="55081"/>
    </mc:Choice>
    <mc:Fallback>
      <p:transition spd="slow" advTm="55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#1</a:t>
            </a:r>
            <a:endParaRPr lang="en-IN" dirty="0"/>
          </a:p>
        </p:txBody>
      </p:sp>
      <p:sp>
        <p:nvSpPr>
          <p:cNvPr id="3" name="Content Placeholder 2"/>
          <p:cNvSpPr>
            <a:spLocks noGrp="1"/>
          </p:cNvSpPr>
          <p:nvPr>
            <p:ph idx="1"/>
          </p:nvPr>
        </p:nvSpPr>
        <p:spPr/>
        <p:txBody>
          <a:bodyPr/>
          <a:lstStyle/>
          <a:p>
            <a:pPr eaLnBrk="1" hangingPunct="1"/>
            <a:r>
              <a:rPr lang="en-US" altLang="en-US" b="1" dirty="0">
                <a:cs typeface="Trebuchet MS" pitchFamily="34" charset="0"/>
              </a:rPr>
              <a:t>Preadministration Assessment</a:t>
            </a:r>
          </a:p>
          <a:p>
            <a:pPr eaLnBrk="1" hangingPunct="1"/>
            <a:r>
              <a:rPr lang="en-US" altLang="en-US" b="1" dirty="0">
                <a:cs typeface="Trebuchet MS" pitchFamily="34" charset="0"/>
              </a:rPr>
              <a:t>Objective </a:t>
            </a:r>
            <a:r>
              <a:rPr lang="en-US" altLang="en-US" dirty="0">
                <a:cs typeface="Trebuchet MS" pitchFamily="34" charset="0"/>
              </a:rPr>
              <a:t>Data</a:t>
            </a:r>
            <a:endParaRPr lang="en-US" altLang="en-US" b="1" dirty="0">
              <a:cs typeface="Trebuchet MS" pitchFamily="34" charset="0"/>
            </a:endParaRPr>
          </a:p>
          <a:p>
            <a:pPr marL="966787" lvl="1" indent="-342900"/>
            <a:r>
              <a:rPr lang="en-US" altLang="en-US" sz="2000" dirty="0"/>
              <a:t>Description of general appearance </a:t>
            </a:r>
          </a:p>
          <a:p>
            <a:pPr marL="966787" lvl="1" indent="-342900"/>
            <a:r>
              <a:rPr lang="en-US" altLang="en-US" sz="2000" dirty="0"/>
              <a:t>Resistance to infection (complete blood count)</a:t>
            </a:r>
          </a:p>
          <a:p>
            <a:pPr marL="966787" lvl="1" indent="-342900" eaLnBrk="1" hangingPunct="1"/>
            <a:r>
              <a:rPr lang="en-US" altLang="en-US" sz="2000" dirty="0">
                <a:cs typeface="Trebuchet MS" pitchFamily="34" charset="0"/>
              </a:rPr>
              <a:t>Vital signs </a:t>
            </a:r>
          </a:p>
          <a:p>
            <a:pPr marL="966787" lvl="1" indent="-342900" eaLnBrk="1" hangingPunct="1"/>
            <a:r>
              <a:rPr lang="en-US" altLang="en-US" sz="2000" dirty="0">
                <a:cs typeface="Trebuchet MS" pitchFamily="34" charset="0"/>
              </a:rPr>
              <a:t>Female clients—pregnancy test/inquire about lactation</a:t>
            </a:r>
          </a:p>
          <a:p>
            <a:pPr marL="966787" lvl="1" indent="-342900" eaLnBrk="1" hangingPunct="1"/>
            <a:r>
              <a:rPr lang="en-US" altLang="en-US" sz="2000" dirty="0">
                <a:cs typeface="Trebuchet MS" pitchFamily="34" charset="0"/>
              </a:rPr>
              <a:t>Inspect the body for signs of lesions as a baseline</a:t>
            </a:r>
          </a:p>
          <a:p>
            <a:pPr marL="966787" lvl="1" indent="-342900" eaLnBrk="1" hangingPunct="1"/>
            <a:r>
              <a:rPr lang="en-US" altLang="en-US" sz="2000" dirty="0">
                <a:cs typeface="Trebuchet MS" pitchFamily="34" charset="0"/>
              </a:rPr>
              <a:t>Take photographs of any lesions as a baseline</a:t>
            </a:r>
          </a:p>
          <a:p>
            <a:endParaRPr lang="en-IN" sz="2800" dirty="0"/>
          </a:p>
        </p:txBody>
      </p:sp>
      <p:pic>
        <p:nvPicPr>
          <p:cNvPr id="4" name="Audio 3">
            <a:hlinkClick r:id="" action="ppaction://media"/>
            <a:extLst>
              <a:ext uri="{FF2B5EF4-FFF2-40B4-BE49-F238E27FC236}">
                <a16:creationId xmlns:a16="http://schemas.microsoft.com/office/drawing/2014/main" id="{B828BC8A-A079-47B0-A8DE-807FB98C02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07463787"/>
      </p:ext>
    </p:extLst>
  </p:cSld>
  <p:clrMapOvr>
    <a:masterClrMapping/>
  </p:clrMapOvr>
  <mc:AlternateContent xmlns:mc="http://schemas.openxmlformats.org/markup-compatibility/2006">
    <mc:Choice xmlns:p14="http://schemas.microsoft.com/office/powerpoint/2010/main" Requires="p14">
      <p:transition spd="slow" p14:dur="2000" advTm="54617"/>
    </mc:Choice>
    <mc:Fallback>
      <p:transition spd="slow" advTm="54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Learning Objectives</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sz="2000" dirty="0"/>
              <a:t>Explain the uses, general drug actions, adverse reactions, contraindications, precautions, and interactions of antiviral drugs.</a:t>
            </a:r>
          </a:p>
          <a:p>
            <a:pPr marL="457200" indent="-457200">
              <a:buFont typeface="+mj-lt"/>
              <a:buAutoNum type="arabicPeriod"/>
            </a:pPr>
            <a:r>
              <a:rPr lang="en-US" sz="2000" dirty="0"/>
              <a:t>Distinguish important preadministration and ongoing assessment activities the nurse should perform on the client receiving an antiviral/antiretroviral drug.</a:t>
            </a:r>
          </a:p>
          <a:p>
            <a:pPr marL="457200" indent="-457200">
              <a:buFont typeface="+mj-lt"/>
              <a:buAutoNum type="arabicPeriod"/>
            </a:pPr>
            <a:r>
              <a:rPr lang="en-US" sz="2000" dirty="0"/>
              <a:t>List nursing diagnoses particular to a client taking an antiviral drug.</a:t>
            </a:r>
          </a:p>
          <a:p>
            <a:pPr marL="457200" indent="-457200">
              <a:buFont typeface="+mj-lt"/>
              <a:buAutoNum type="arabicPeriod"/>
            </a:pPr>
            <a:r>
              <a:rPr lang="en-US" sz="2000" dirty="0"/>
              <a:t>List possible goals for a client taking an antiviral/antiretroviral drug.</a:t>
            </a:r>
          </a:p>
          <a:p>
            <a:pPr marL="457200" indent="-457200">
              <a:buFont typeface="+mj-lt"/>
              <a:buAutoNum type="arabicPeriod"/>
            </a:pPr>
            <a:r>
              <a:rPr lang="en-US" sz="2000" dirty="0"/>
              <a:t>Examine ways to promote an optimal response to therapy and manage adverse reactions, and special considerations to keep in mind when educating the client and the family about the antiviral/antiretroviral drugs.</a:t>
            </a:r>
            <a:endParaRPr lang="en-US" altLang="en-US" dirty="0">
              <a:cs typeface="Trebuchet MS" pitchFamily="34" charset="0"/>
            </a:endParaRPr>
          </a:p>
          <a:p>
            <a:pPr marL="0" indent="0">
              <a:buNone/>
            </a:pPr>
            <a:endParaRPr lang="en-IN" sz="2000" dirty="0"/>
          </a:p>
        </p:txBody>
      </p:sp>
      <p:pic>
        <p:nvPicPr>
          <p:cNvPr id="4" name="Audio 3">
            <a:hlinkClick r:id="" action="ppaction://media"/>
            <a:extLst>
              <a:ext uri="{FF2B5EF4-FFF2-40B4-BE49-F238E27FC236}">
                <a16:creationId xmlns:a16="http://schemas.microsoft.com/office/drawing/2014/main" id="{A21DFA27-7FE1-4AE3-8804-917C3AD327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28710256"/>
      </p:ext>
    </p:extLst>
  </p:cSld>
  <p:clrMapOvr>
    <a:masterClrMapping/>
  </p:clrMapOvr>
  <mc:AlternateContent xmlns:mc="http://schemas.openxmlformats.org/markup-compatibility/2006">
    <mc:Choice xmlns:p14="http://schemas.microsoft.com/office/powerpoint/2010/main" Requires="p14">
      <p:transition spd="slow" p14:dur="2000" advTm="5885"/>
    </mc:Choice>
    <mc:Fallback>
      <p:transition spd="slow" advTm="5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#2</a:t>
            </a:r>
            <a:endParaRPr lang="en-IN" dirty="0"/>
          </a:p>
        </p:txBody>
      </p:sp>
      <p:sp>
        <p:nvSpPr>
          <p:cNvPr id="3" name="Content Placeholder 2"/>
          <p:cNvSpPr>
            <a:spLocks noGrp="1"/>
          </p:cNvSpPr>
          <p:nvPr>
            <p:ph idx="1"/>
          </p:nvPr>
        </p:nvSpPr>
        <p:spPr/>
        <p:txBody>
          <a:bodyPr/>
          <a:lstStyle/>
          <a:p>
            <a:pPr eaLnBrk="1" hangingPunct="1"/>
            <a:r>
              <a:rPr lang="en-US" altLang="en-US" b="1" dirty="0">
                <a:cs typeface="Trebuchet MS" pitchFamily="34" charset="0"/>
              </a:rPr>
              <a:t>Preadministration Assessment (continued)</a:t>
            </a:r>
          </a:p>
          <a:p>
            <a:pPr eaLnBrk="1" hangingPunct="1"/>
            <a:r>
              <a:rPr lang="en-US" altLang="en-US" b="1" dirty="0">
                <a:cs typeface="Trebuchet MS" pitchFamily="34" charset="0"/>
              </a:rPr>
              <a:t>Subjective </a:t>
            </a:r>
            <a:r>
              <a:rPr lang="en-US" altLang="en-US" dirty="0">
                <a:cs typeface="Trebuchet MS" pitchFamily="34" charset="0"/>
              </a:rPr>
              <a:t>Data</a:t>
            </a:r>
          </a:p>
          <a:p>
            <a:pPr marL="1028700" lvl="1" indent="-285750" eaLnBrk="1" hangingPunct="1"/>
            <a:r>
              <a:rPr lang="en-US" altLang="en-US" sz="2000" dirty="0">
                <a:cs typeface="Trebuchet MS" pitchFamily="34" charset="0"/>
              </a:rPr>
              <a:t>Type and duration of symptoms</a:t>
            </a:r>
          </a:p>
          <a:p>
            <a:pPr marL="1028700" lvl="1" indent="-285750" eaLnBrk="1" hangingPunct="1"/>
            <a:r>
              <a:rPr lang="en-US" altLang="en-US" sz="2000" dirty="0">
                <a:cs typeface="Trebuchet MS" pitchFamily="34" charset="0"/>
              </a:rPr>
              <a:t>Remedies attempted before seeking care</a:t>
            </a:r>
          </a:p>
          <a:p>
            <a:pPr marL="1028700" lvl="1" indent="-285750" eaLnBrk="1" hangingPunct="1"/>
            <a:r>
              <a:rPr lang="en-US" altLang="en-US" sz="2000" dirty="0">
                <a:cs typeface="Trebuchet MS" pitchFamily="34" charset="0"/>
              </a:rPr>
              <a:t>Exposure to ill individuals if immunocompromised</a:t>
            </a:r>
          </a:p>
          <a:p>
            <a:endParaRPr lang="en-IN" sz="2800" dirty="0"/>
          </a:p>
        </p:txBody>
      </p:sp>
      <p:pic>
        <p:nvPicPr>
          <p:cNvPr id="4" name="Audio 3">
            <a:hlinkClick r:id="" action="ppaction://media"/>
            <a:extLst>
              <a:ext uri="{FF2B5EF4-FFF2-40B4-BE49-F238E27FC236}">
                <a16:creationId xmlns:a16="http://schemas.microsoft.com/office/drawing/2014/main" id="{67C37F34-D8DD-4116-8E15-709E38E864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43511600"/>
      </p:ext>
    </p:extLst>
  </p:cSld>
  <p:clrMapOvr>
    <a:masterClrMapping/>
  </p:clrMapOvr>
  <mc:AlternateContent xmlns:mc="http://schemas.openxmlformats.org/markup-compatibility/2006">
    <mc:Choice xmlns:p14="http://schemas.microsoft.com/office/powerpoint/2010/main" Requires="p14">
      <p:transition spd="slow" p14:dur="2000" advTm="21739"/>
    </mc:Choice>
    <mc:Fallback>
      <p:transition spd="slow" advTm="21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#3</a:t>
            </a:r>
            <a:endParaRPr lang="en-IN" dirty="0"/>
          </a:p>
        </p:txBody>
      </p:sp>
      <p:sp>
        <p:nvSpPr>
          <p:cNvPr id="3" name="Content Placeholder 2"/>
          <p:cNvSpPr>
            <a:spLocks noGrp="1"/>
          </p:cNvSpPr>
          <p:nvPr>
            <p:ph idx="1"/>
          </p:nvPr>
        </p:nvSpPr>
        <p:spPr/>
        <p:txBody>
          <a:bodyPr/>
          <a:lstStyle/>
          <a:p>
            <a:r>
              <a:rPr lang="en-US" altLang="en-US" dirty="0"/>
              <a:t>Ongoing Assessment</a:t>
            </a:r>
          </a:p>
          <a:p>
            <a:pPr lvl="1"/>
            <a:r>
              <a:rPr lang="en-US" altLang="en-US" dirty="0"/>
              <a:t>Depends on the reason for giving the antiviral/antiretroviral drug</a:t>
            </a:r>
          </a:p>
          <a:p>
            <a:pPr lvl="1"/>
            <a:r>
              <a:rPr lang="en-US" altLang="en-US" dirty="0"/>
              <a:t>Make frequent assessments for improvements of signs and symptoms and compare to baseline</a:t>
            </a:r>
          </a:p>
          <a:p>
            <a:pPr lvl="1"/>
            <a:r>
              <a:rPr lang="en-US" altLang="en-US" dirty="0"/>
              <a:t>Monitor and report any adverse reactions</a:t>
            </a:r>
          </a:p>
          <a:p>
            <a:endParaRPr lang="en-IN" dirty="0"/>
          </a:p>
        </p:txBody>
      </p:sp>
      <p:pic>
        <p:nvPicPr>
          <p:cNvPr id="2" name="Audio 1">
            <a:hlinkClick r:id="" action="ppaction://media"/>
            <a:extLst>
              <a:ext uri="{FF2B5EF4-FFF2-40B4-BE49-F238E27FC236}">
                <a16:creationId xmlns:a16="http://schemas.microsoft.com/office/drawing/2014/main" id="{C7D79BCC-BAC8-49A9-8E68-34829D40BC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99260382"/>
      </p:ext>
    </p:extLst>
  </p:cSld>
  <p:clrMapOvr>
    <a:masterClrMapping/>
  </p:clrMapOvr>
  <mc:AlternateContent xmlns:mc="http://schemas.openxmlformats.org/markup-compatibility/2006">
    <mc:Choice xmlns:p14="http://schemas.microsoft.com/office/powerpoint/2010/main" Requires="p14">
      <p:transition spd="slow" p14:dur="2000" advTm="28595"/>
    </mc:Choice>
    <mc:Fallback>
      <p:transition spd="slow" advTm="28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#4</a:t>
            </a:r>
            <a:endParaRPr lang="en-IN" dirty="0"/>
          </a:p>
        </p:txBody>
      </p:sp>
      <p:sp>
        <p:nvSpPr>
          <p:cNvPr id="3" name="Content Placeholder 2"/>
          <p:cNvSpPr>
            <a:spLocks noGrp="1"/>
          </p:cNvSpPr>
          <p:nvPr>
            <p:ph idx="1"/>
          </p:nvPr>
        </p:nvSpPr>
        <p:spPr/>
        <p:txBody>
          <a:bodyPr/>
          <a:lstStyle/>
          <a:p>
            <a:pPr marL="0" indent="0" eaLnBrk="1" hangingPunct="1">
              <a:buNone/>
            </a:pPr>
            <a:r>
              <a:rPr lang="en-US" altLang="en-US" b="1" dirty="0">
                <a:cs typeface="Trebuchet MS" pitchFamily="34" charset="0"/>
              </a:rPr>
              <a:t>Nursing Diagnoses</a:t>
            </a:r>
          </a:p>
          <a:p>
            <a:pPr marL="457200" lvl="1" indent="0" eaLnBrk="1" hangingPunct="1">
              <a:buNone/>
            </a:pPr>
            <a:r>
              <a:rPr lang="en-US" altLang="en-US" dirty="0"/>
              <a:t>Risk for Malnutrition related to adverse reaction of antiviral drugs</a:t>
            </a:r>
          </a:p>
          <a:p>
            <a:pPr marL="457200" lvl="1" indent="0" eaLnBrk="1" hangingPunct="1">
              <a:buNone/>
            </a:pPr>
            <a:r>
              <a:rPr lang="en-US" altLang="en-US" dirty="0"/>
              <a:t>Risk for Impaired Skin Integrity related to initial infection, adverse drug reactions, and administration of the antiviral drug</a:t>
            </a:r>
          </a:p>
          <a:p>
            <a:pPr marL="457200" lvl="1" indent="0" eaLnBrk="1" hangingPunct="1">
              <a:buNone/>
            </a:pPr>
            <a:r>
              <a:rPr lang="en-US" altLang="en-US" dirty="0"/>
              <a:t>Risk for Injury related to the client’s mental status, peripheral neuropathy, and generalized weakness</a:t>
            </a:r>
          </a:p>
          <a:p>
            <a:pPr marL="457200" lvl="1" indent="0" eaLnBrk="1" hangingPunct="1">
              <a:buNone/>
            </a:pPr>
            <a:r>
              <a:rPr lang="en-US" altLang="en-US" dirty="0"/>
              <a:t>Body Image Disturbance related to body fat redistribution</a:t>
            </a:r>
          </a:p>
          <a:p>
            <a:pPr marL="457200" lvl="1" indent="0" eaLnBrk="1" hangingPunct="1">
              <a:buNone/>
            </a:pPr>
            <a:r>
              <a:rPr lang="en-US" altLang="en-US" dirty="0"/>
              <a:t>Acute Pain related to kidney or bladder stones or inflammation caused by antiviral drugs </a:t>
            </a:r>
          </a:p>
          <a:p>
            <a:pPr marL="457200" lvl="1" indent="0" eaLnBrk="1" hangingPunct="1">
              <a:buNone/>
            </a:pPr>
            <a:endParaRPr lang="en-US" altLang="en-US" dirty="0"/>
          </a:p>
          <a:p>
            <a:pPr marL="0" indent="0">
              <a:buNone/>
            </a:pPr>
            <a:endParaRPr lang="en-IN" sz="2800" dirty="0"/>
          </a:p>
        </p:txBody>
      </p:sp>
      <p:pic>
        <p:nvPicPr>
          <p:cNvPr id="4" name="Audio 3">
            <a:hlinkClick r:id="" action="ppaction://media"/>
            <a:extLst>
              <a:ext uri="{FF2B5EF4-FFF2-40B4-BE49-F238E27FC236}">
                <a16:creationId xmlns:a16="http://schemas.microsoft.com/office/drawing/2014/main" id="{B5C19438-F8A7-47BD-A4BC-ABF80FFCCD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36937930"/>
      </p:ext>
    </p:extLst>
  </p:cSld>
  <p:clrMapOvr>
    <a:masterClrMapping/>
  </p:clrMapOvr>
  <mc:AlternateContent xmlns:mc="http://schemas.openxmlformats.org/markup-compatibility/2006">
    <mc:Choice xmlns:p14="http://schemas.microsoft.com/office/powerpoint/2010/main" Requires="p14">
      <p:transition spd="slow" p14:dur="2000" advTm="73391"/>
    </mc:Choice>
    <mc:Fallback>
      <p:transition spd="slow" advTm="73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#5</a:t>
            </a:r>
            <a:endParaRPr lang="en-IN" dirty="0"/>
          </a:p>
        </p:txBody>
      </p:sp>
      <p:sp>
        <p:nvSpPr>
          <p:cNvPr id="3" name="Content Placeholder 2"/>
          <p:cNvSpPr>
            <a:spLocks noGrp="1"/>
          </p:cNvSpPr>
          <p:nvPr>
            <p:ph idx="1"/>
          </p:nvPr>
        </p:nvSpPr>
        <p:spPr/>
        <p:txBody>
          <a:bodyPr/>
          <a:lstStyle/>
          <a:p>
            <a:pPr eaLnBrk="1" hangingPunct="1"/>
            <a:r>
              <a:rPr lang="en-US" altLang="en-US" b="1" dirty="0">
                <a:cs typeface="Trebuchet MS" pitchFamily="34" charset="0"/>
              </a:rPr>
              <a:t>Planning</a:t>
            </a:r>
          </a:p>
          <a:p>
            <a:pPr lvl="1" eaLnBrk="1" hangingPunct="1"/>
            <a:r>
              <a:rPr lang="en-US" altLang="en-US" sz="2200" dirty="0"/>
              <a:t>Expected client outcomes depend on the reason for administration of the antiviral drug but may include:</a:t>
            </a:r>
          </a:p>
          <a:p>
            <a:pPr lvl="2" eaLnBrk="1" hangingPunct="1"/>
            <a:r>
              <a:rPr lang="en-US" altLang="en-US" sz="2000" dirty="0"/>
              <a:t>Optimal response to therapy</a:t>
            </a:r>
          </a:p>
          <a:p>
            <a:pPr lvl="2" eaLnBrk="1" hangingPunct="1"/>
            <a:r>
              <a:rPr lang="en-US" altLang="en-US" sz="2000" dirty="0"/>
              <a:t>Management of common adverse drug reactions</a:t>
            </a:r>
          </a:p>
          <a:p>
            <a:pPr lvl="2" eaLnBrk="1" hangingPunct="1"/>
            <a:r>
              <a:rPr lang="en-US" altLang="en-US" sz="2000" dirty="0"/>
              <a:t>Confidence and understanding and adherence to the prescribed medication regimen</a:t>
            </a:r>
          </a:p>
          <a:p>
            <a:endParaRPr lang="en-IN" sz="2800" dirty="0"/>
          </a:p>
        </p:txBody>
      </p:sp>
      <p:pic>
        <p:nvPicPr>
          <p:cNvPr id="4" name="Audio 3">
            <a:hlinkClick r:id="" action="ppaction://media"/>
            <a:extLst>
              <a:ext uri="{FF2B5EF4-FFF2-40B4-BE49-F238E27FC236}">
                <a16:creationId xmlns:a16="http://schemas.microsoft.com/office/drawing/2014/main" id="{16CF88B0-B47A-498C-A445-4088716566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62229400"/>
      </p:ext>
    </p:extLst>
  </p:cSld>
  <p:clrMapOvr>
    <a:masterClrMapping/>
  </p:clrMapOvr>
  <mc:AlternateContent xmlns:mc="http://schemas.openxmlformats.org/markup-compatibility/2006">
    <mc:Choice xmlns:p14="http://schemas.microsoft.com/office/powerpoint/2010/main" Requires="p14">
      <p:transition spd="slow" p14:dur="2000" advTm="29350"/>
    </mc:Choice>
    <mc:Fallback>
      <p:transition spd="slow" advTm="2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#6</a:t>
            </a:r>
            <a:endParaRPr lang="en-IN" dirty="0"/>
          </a:p>
        </p:txBody>
      </p:sp>
      <p:sp>
        <p:nvSpPr>
          <p:cNvPr id="3" name="Content Placeholder 2"/>
          <p:cNvSpPr>
            <a:spLocks noGrp="1"/>
          </p:cNvSpPr>
          <p:nvPr>
            <p:ph idx="1"/>
          </p:nvPr>
        </p:nvSpPr>
        <p:spPr/>
        <p:txBody>
          <a:bodyPr/>
          <a:lstStyle/>
          <a:p>
            <a:r>
              <a:rPr lang="en-US" altLang="en-US" sz="2000" dirty="0"/>
              <a:t>Implementation</a:t>
            </a:r>
          </a:p>
          <a:p>
            <a:pPr lvl="1"/>
            <a:r>
              <a:rPr lang="en-US" altLang="en-US" sz="2000" dirty="0"/>
              <a:t>Promoting an optimal response to therapy</a:t>
            </a:r>
          </a:p>
          <a:p>
            <a:pPr lvl="2"/>
            <a:r>
              <a:rPr lang="en-US" altLang="en-US" sz="2000" dirty="0"/>
              <a:t>Allow time for the client and family members to ask questions about diagnosis, prognosis, and treatment methods</a:t>
            </a:r>
          </a:p>
          <a:p>
            <a:pPr lvl="2"/>
            <a:r>
              <a:rPr lang="en-US" altLang="en-US" sz="2000" dirty="0"/>
              <a:t>If drug will be given at home via IV, allow extra time for questions</a:t>
            </a:r>
          </a:p>
          <a:p>
            <a:pPr lvl="2"/>
            <a:r>
              <a:rPr lang="en-US" altLang="en-US" sz="2000" dirty="0"/>
              <a:t>Ribavirin: discard and replace the solution in the SPAG-2 aerosol generator every 24 hours; monitor respiratory function closely throughout therapy; is a pregnancy category X drug</a:t>
            </a:r>
          </a:p>
          <a:p>
            <a:pPr lvl="2"/>
            <a:r>
              <a:rPr lang="en-US" altLang="en-US" sz="2000" dirty="0"/>
              <a:t>Check recommended infusion rate prior to administration of IV antiviral to avoid toxicity by too rapid of an infusion</a:t>
            </a:r>
          </a:p>
          <a:p>
            <a:pPr lvl="2"/>
            <a:endParaRPr lang="en-US" altLang="en-US" sz="2000" dirty="0"/>
          </a:p>
        </p:txBody>
      </p:sp>
      <p:pic>
        <p:nvPicPr>
          <p:cNvPr id="2" name="Audio 1">
            <a:hlinkClick r:id="" action="ppaction://media"/>
            <a:extLst>
              <a:ext uri="{FF2B5EF4-FFF2-40B4-BE49-F238E27FC236}">
                <a16:creationId xmlns:a16="http://schemas.microsoft.com/office/drawing/2014/main" id="{60EC17A2-EB13-425B-BC6C-189E9D0539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00987043"/>
      </p:ext>
    </p:extLst>
  </p:cSld>
  <p:clrMapOvr>
    <a:masterClrMapping/>
  </p:clrMapOvr>
  <mc:AlternateContent xmlns:mc="http://schemas.openxmlformats.org/markup-compatibility/2006">
    <mc:Choice xmlns:p14="http://schemas.microsoft.com/office/powerpoint/2010/main" Requires="p14">
      <p:transition spd="slow" p14:dur="2000" advTm="60830"/>
    </mc:Choice>
    <mc:Fallback>
      <p:transition spd="slow" advTm="60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dirty="0">
                <a:latin typeface="Trebuchet MS"/>
                <a:cs typeface="Trebuchet MS"/>
              </a:rPr>
              <a:t>Pharmacology in Practice Exercise #2</a:t>
            </a:r>
            <a:endParaRPr lang="en-IN" dirty="0"/>
          </a:p>
        </p:txBody>
      </p:sp>
      <p:sp>
        <p:nvSpPr>
          <p:cNvPr id="3" name="Content Placeholder 2"/>
          <p:cNvSpPr>
            <a:spLocks noGrp="1"/>
          </p:cNvSpPr>
          <p:nvPr>
            <p:ph sz="half" idx="1"/>
          </p:nvPr>
        </p:nvSpPr>
        <p:spPr>
          <a:xfrm>
            <a:off x="330199" y="1566396"/>
            <a:ext cx="8105877" cy="3686175"/>
          </a:xfrm>
        </p:spPr>
        <p:txBody>
          <a:bodyPr/>
          <a:lstStyle/>
          <a:p>
            <a:r>
              <a:rPr lang="en-US" dirty="0">
                <a:latin typeface="Trebuchet MS"/>
              </a:rPr>
              <a:t>A primary health care provider has prescribed 5400 mg of foscavir per day to be administered IV. The strength of the drug in the available solution is 24 mg/mL. How many mL of the solution in the syringe pump will the pharmacist have prepared for the nurse to administer one 5400-mg dose?</a:t>
            </a:r>
          </a:p>
          <a:p>
            <a:pPr>
              <a:buFont typeface="+mj-lt"/>
              <a:buAutoNum type="alphaLcParenR"/>
            </a:pPr>
            <a:r>
              <a:rPr lang="en-US" dirty="0">
                <a:latin typeface="Trebuchet MS"/>
              </a:rPr>
              <a:t>250 mL</a:t>
            </a:r>
          </a:p>
          <a:p>
            <a:pPr>
              <a:buFont typeface="+mj-lt"/>
              <a:buAutoNum type="alphaLcParenR"/>
            </a:pPr>
            <a:r>
              <a:rPr lang="en-US" dirty="0">
                <a:latin typeface="Trebuchet MS"/>
              </a:rPr>
              <a:t>225 mL</a:t>
            </a:r>
          </a:p>
          <a:p>
            <a:pPr>
              <a:buFont typeface="+mj-lt"/>
              <a:buAutoNum type="alphaLcParenR"/>
            </a:pPr>
            <a:r>
              <a:rPr lang="en-US" dirty="0">
                <a:latin typeface="Trebuchet MS"/>
              </a:rPr>
              <a:t>275 mL</a:t>
            </a:r>
          </a:p>
          <a:p>
            <a:pPr>
              <a:buFont typeface="+mj-lt"/>
              <a:buAutoNum type="alphaLcParenR"/>
            </a:pPr>
            <a:r>
              <a:rPr lang="en-US" dirty="0">
                <a:latin typeface="Trebuchet MS"/>
              </a:rPr>
              <a:t>200 mL</a:t>
            </a:r>
            <a:endParaRPr lang="en-US" dirty="0"/>
          </a:p>
          <a:p>
            <a:endParaRPr lang="en-IN" dirty="0"/>
          </a:p>
        </p:txBody>
      </p:sp>
      <p:pic>
        <p:nvPicPr>
          <p:cNvPr id="5" name="Content Placeholder 4" descr="This Picture Describes about the Pharmacology in Practice Exercise">
            <a:extLst>
              <a:ext uri="{FF2B5EF4-FFF2-40B4-BE49-F238E27FC236}">
                <a16:creationId xmlns:a16="http://schemas.microsoft.com/office/drawing/2014/main" id="{2146B676-2433-41AD-BFCB-02C20661140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362751" y="4719482"/>
            <a:ext cx="2094527" cy="1396351"/>
          </a:xfrm>
          <a:prstGeom prst="rect">
            <a:avLst/>
          </a:prstGeom>
        </p:spPr>
      </p:pic>
      <p:pic>
        <p:nvPicPr>
          <p:cNvPr id="4" name="Audio 3">
            <a:hlinkClick r:id="" action="ppaction://media"/>
            <a:extLst>
              <a:ext uri="{FF2B5EF4-FFF2-40B4-BE49-F238E27FC236}">
                <a16:creationId xmlns:a16="http://schemas.microsoft.com/office/drawing/2014/main" id="{2464AC44-0F78-40BD-847C-936C2F4E05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84294675"/>
      </p:ext>
    </p:extLst>
  </p:cSld>
  <p:clrMapOvr>
    <a:masterClrMapping/>
  </p:clrMapOvr>
  <mc:AlternateContent xmlns:mc="http://schemas.openxmlformats.org/markup-compatibility/2006">
    <mc:Choice xmlns:p14="http://schemas.microsoft.com/office/powerpoint/2010/main" Requires="p14">
      <p:transition spd="slow" p14:dur="2000" advTm="13852"/>
    </mc:Choice>
    <mc:Fallback>
      <p:transition spd="slow" advTm="13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#7</a:t>
            </a:r>
            <a:endParaRPr lang="en-IN" dirty="0"/>
          </a:p>
        </p:txBody>
      </p:sp>
      <p:sp>
        <p:nvSpPr>
          <p:cNvPr id="3" name="Content Placeholder 2"/>
          <p:cNvSpPr>
            <a:spLocks noGrp="1"/>
          </p:cNvSpPr>
          <p:nvPr>
            <p:ph sz="half" idx="1"/>
          </p:nvPr>
        </p:nvSpPr>
        <p:spPr>
          <a:xfrm>
            <a:off x="167968" y="1418912"/>
            <a:ext cx="8459839" cy="3686175"/>
          </a:xfrm>
        </p:spPr>
        <p:txBody>
          <a:bodyPr/>
          <a:lstStyle/>
          <a:p>
            <a:pPr eaLnBrk="1" hangingPunct="1"/>
            <a:r>
              <a:rPr lang="en-US" altLang="en-US" b="1" dirty="0">
                <a:cs typeface="Trebuchet MS" pitchFamily="34" charset="0"/>
              </a:rPr>
              <a:t>Implementation</a:t>
            </a:r>
          </a:p>
          <a:p>
            <a:pPr lvl="1" eaLnBrk="1" hangingPunct="1"/>
            <a:r>
              <a:rPr lang="en-US" altLang="en-US" sz="2400" dirty="0"/>
              <a:t>Monitoring and Managing Client Needs</a:t>
            </a:r>
          </a:p>
          <a:p>
            <a:pPr lvl="2" eaLnBrk="1" hangingPunct="1"/>
            <a:r>
              <a:rPr lang="en-US" altLang="en-US" sz="2000" b="1" dirty="0"/>
              <a:t>Risk for Malnutrition</a:t>
            </a:r>
          </a:p>
          <a:p>
            <a:pPr lvl="3" eaLnBrk="1" hangingPunct="1"/>
            <a:r>
              <a:rPr lang="en-US" altLang="en-US" sz="1800" dirty="0"/>
              <a:t>Many of the drugs can be given without regard to food except didanosine</a:t>
            </a:r>
          </a:p>
          <a:p>
            <a:pPr lvl="3" eaLnBrk="1" hangingPunct="1"/>
            <a:r>
              <a:rPr lang="en-US" altLang="en-US" sz="1800" dirty="0"/>
              <a:t>Offer frequent small meals with soft nonirritating foods</a:t>
            </a:r>
          </a:p>
          <a:p>
            <a:pPr lvl="3" eaLnBrk="1" hangingPunct="1"/>
            <a:r>
              <a:rPr lang="en-US" altLang="en-US" sz="1800" dirty="0"/>
              <a:t>Offer frequent sips of carbonated beverages or hot tea</a:t>
            </a:r>
          </a:p>
          <a:p>
            <a:pPr lvl="3" eaLnBrk="1" hangingPunct="1"/>
            <a:r>
              <a:rPr lang="en-US" altLang="en-US" sz="1800" dirty="0"/>
              <a:t>Keep atmosphere clean and free of odors</a:t>
            </a:r>
          </a:p>
          <a:p>
            <a:pPr lvl="3" eaLnBrk="1" hangingPunct="1"/>
            <a:r>
              <a:rPr lang="en-US" altLang="en-US" sz="1800" dirty="0"/>
              <a:t>Provide good oral care before and after meals</a:t>
            </a:r>
          </a:p>
          <a:p>
            <a:pPr lvl="3" eaLnBrk="1" hangingPunct="1"/>
            <a:r>
              <a:rPr lang="en-US" altLang="en-US" sz="1800" dirty="0"/>
              <a:t>Consider taking the medication at bedtime—ask provider</a:t>
            </a:r>
          </a:p>
          <a:p>
            <a:pPr lvl="3" eaLnBrk="1" hangingPunct="1"/>
            <a:r>
              <a:rPr lang="en-US" altLang="en-US" sz="1800" dirty="0"/>
              <a:t>Notify provider of sever nausea or vomiting</a:t>
            </a:r>
          </a:p>
        </p:txBody>
      </p:sp>
      <p:pic>
        <p:nvPicPr>
          <p:cNvPr id="5" name="Picture 2" descr="This Picture Describes about the Nursing Process—Client Receiving an Antiviral/Antiretroviral Drug ">
            <a:extLst>
              <a:ext uri="{FF2B5EF4-FFF2-40B4-BE49-F238E27FC236}">
                <a16:creationId xmlns:a16="http://schemas.microsoft.com/office/drawing/2014/main" id="{E096E68D-D9BE-45DF-9C1F-95A93B9F192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7288612" y="5633882"/>
            <a:ext cx="1403231" cy="111089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33D0A3D-450D-473E-89E9-8873250223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78084409"/>
      </p:ext>
    </p:extLst>
  </p:cSld>
  <p:clrMapOvr>
    <a:masterClrMapping/>
  </p:clrMapOvr>
  <mc:AlternateContent xmlns:mc="http://schemas.openxmlformats.org/markup-compatibility/2006">
    <mc:Choice xmlns:p14="http://schemas.microsoft.com/office/powerpoint/2010/main" Requires="p14">
      <p:transition spd="slow" p14:dur="2000" advTm="60592"/>
    </mc:Choice>
    <mc:Fallback>
      <p:transition spd="slow" advTm="60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#8</a:t>
            </a:r>
            <a:endParaRPr lang="en-IN" dirty="0"/>
          </a:p>
        </p:txBody>
      </p:sp>
      <p:sp>
        <p:nvSpPr>
          <p:cNvPr id="3" name="Content Placeholder 2"/>
          <p:cNvSpPr>
            <a:spLocks noGrp="1"/>
          </p:cNvSpPr>
          <p:nvPr>
            <p:ph sz="half" idx="1"/>
          </p:nvPr>
        </p:nvSpPr>
        <p:spPr>
          <a:xfrm>
            <a:off x="330200" y="1566396"/>
            <a:ext cx="8666316" cy="3686175"/>
          </a:xfrm>
        </p:spPr>
        <p:txBody>
          <a:bodyPr/>
          <a:lstStyle/>
          <a:p>
            <a:pPr eaLnBrk="1" hangingPunct="1"/>
            <a:r>
              <a:rPr lang="en-US" altLang="en-US" sz="2200" b="1" dirty="0">
                <a:cs typeface="Trebuchet MS" pitchFamily="34" charset="0"/>
              </a:rPr>
              <a:t>Implementation</a:t>
            </a:r>
          </a:p>
          <a:p>
            <a:pPr lvl="1" eaLnBrk="1" hangingPunct="1"/>
            <a:r>
              <a:rPr lang="en-US" altLang="en-US" dirty="0"/>
              <a:t>Monitoring and Managing Client Needs</a:t>
            </a:r>
          </a:p>
          <a:p>
            <a:pPr lvl="2" eaLnBrk="1" hangingPunct="1"/>
            <a:r>
              <a:rPr lang="en-US" altLang="en-US" b="1" dirty="0"/>
              <a:t>Risk for Impaired Skin Integrity</a:t>
            </a:r>
          </a:p>
          <a:p>
            <a:pPr lvl="3" eaLnBrk="1" hangingPunct="1"/>
            <a:r>
              <a:rPr lang="en-US" altLang="en-US" dirty="0"/>
              <a:t>Monitor any skin lesions carefully for worsening (notify provider) or improvement</a:t>
            </a:r>
          </a:p>
          <a:p>
            <a:pPr lvl="3" eaLnBrk="1" hangingPunct="1"/>
            <a:r>
              <a:rPr lang="en-US" altLang="en-US" dirty="0"/>
              <a:t>Topical administration—use gloves to avoid spreading the infection; monitor for adverse reactions such as rash</a:t>
            </a:r>
          </a:p>
          <a:p>
            <a:pPr lvl="3" eaLnBrk="1" hangingPunct="1"/>
            <a:r>
              <a:rPr lang="en-US" altLang="en-US" dirty="0"/>
              <a:t>IV administration closely observe the injection site for signs of phlebitis; prevent bruising, monitor vital signs every 4 hours or per provider orders</a:t>
            </a:r>
          </a:p>
          <a:p>
            <a:endParaRPr lang="en-IN" dirty="0"/>
          </a:p>
        </p:txBody>
      </p:sp>
      <p:pic>
        <p:nvPicPr>
          <p:cNvPr id="5" name="Picture 2" descr="This Picture Describes about the Nursing Process—Client Receiving an Antiviral/Antiretroviral Drug ">
            <a:extLst>
              <a:ext uri="{FF2B5EF4-FFF2-40B4-BE49-F238E27FC236}">
                <a16:creationId xmlns:a16="http://schemas.microsoft.com/office/drawing/2014/main" id="{4A7EF9CC-C07C-4075-B8D6-404A74EB8C4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3893574" y="4838245"/>
            <a:ext cx="2115472" cy="158660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2634CC49-9204-4E55-975B-988EAFE514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27309416"/>
      </p:ext>
    </p:extLst>
  </p:cSld>
  <p:clrMapOvr>
    <a:masterClrMapping/>
  </p:clrMapOvr>
  <mc:AlternateContent xmlns:mc="http://schemas.openxmlformats.org/markup-compatibility/2006">
    <mc:Choice xmlns:p14="http://schemas.microsoft.com/office/powerpoint/2010/main" Requires="p14">
      <p:transition spd="slow" p14:dur="2000" advTm="49758"/>
    </mc:Choice>
    <mc:Fallback>
      <p:transition spd="slow" advTm="4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#9</a:t>
            </a:r>
            <a:endParaRPr lang="en-IN" dirty="0"/>
          </a:p>
        </p:txBody>
      </p:sp>
      <p:sp>
        <p:nvSpPr>
          <p:cNvPr id="3" name="Content Placeholder 2"/>
          <p:cNvSpPr>
            <a:spLocks noGrp="1"/>
          </p:cNvSpPr>
          <p:nvPr>
            <p:ph sz="half" idx="1"/>
          </p:nvPr>
        </p:nvSpPr>
        <p:spPr>
          <a:xfrm>
            <a:off x="330199" y="1566396"/>
            <a:ext cx="8533581" cy="3686175"/>
          </a:xfrm>
        </p:spPr>
        <p:txBody>
          <a:bodyPr/>
          <a:lstStyle/>
          <a:p>
            <a:r>
              <a:rPr lang="en-US" altLang="en-US" dirty="0"/>
              <a:t>Implementation</a:t>
            </a:r>
          </a:p>
          <a:p>
            <a:pPr lvl="1"/>
            <a:r>
              <a:rPr lang="en-US" altLang="en-US" dirty="0"/>
              <a:t>Monitoring and Managing Client Needs</a:t>
            </a:r>
          </a:p>
          <a:p>
            <a:pPr lvl="2"/>
            <a:r>
              <a:rPr lang="en-US" altLang="en-US" dirty="0"/>
              <a:t>Risk for Injury</a:t>
            </a:r>
          </a:p>
          <a:p>
            <a:pPr lvl="3"/>
            <a:r>
              <a:rPr lang="en-US" altLang="en-US" dirty="0"/>
              <a:t>Monitor acutely ill clients carefully due to fatigue, lethargy, dizziness, weakness, and assess for adverse reactions </a:t>
            </a:r>
          </a:p>
          <a:p>
            <a:pPr lvl="3"/>
            <a:r>
              <a:rPr lang="en-US" altLang="en-US" dirty="0"/>
              <a:t>Place call lights in a convenient place for the client</a:t>
            </a:r>
          </a:p>
          <a:p>
            <a:pPr lvl="3"/>
            <a:r>
              <a:rPr lang="en-US" altLang="en-US" dirty="0"/>
              <a:t>Plan activities with adequate rest periods</a:t>
            </a:r>
          </a:p>
          <a:p>
            <a:pPr lvl="3"/>
            <a:r>
              <a:rPr lang="en-US" altLang="en-US" dirty="0"/>
              <a:t>Watch for signs of peripheral neuropathy </a:t>
            </a:r>
          </a:p>
          <a:p>
            <a:endParaRPr lang="en-IN" dirty="0"/>
          </a:p>
        </p:txBody>
      </p:sp>
      <p:pic>
        <p:nvPicPr>
          <p:cNvPr id="8" name="Picture 2" descr="This Picture Describes about the Nursing Process—Client Receiving an Antiviral/Antiretroviral Drug ">
            <a:extLst>
              <a:ext uri="{FF2B5EF4-FFF2-40B4-BE49-F238E27FC236}">
                <a16:creationId xmlns:a16="http://schemas.microsoft.com/office/drawing/2014/main" id="{82FD9A89-8FF7-4C5C-A271-40D8E66F7F3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869857" y="4739931"/>
            <a:ext cx="2130221" cy="1420147"/>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D176E397-B851-4D13-A684-5511D0722D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163006520"/>
      </p:ext>
    </p:extLst>
  </p:cSld>
  <p:clrMapOvr>
    <a:masterClrMapping/>
  </p:clrMapOvr>
  <mc:AlternateContent xmlns:mc="http://schemas.openxmlformats.org/markup-compatibility/2006">
    <mc:Choice xmlns:p14="http://schemas.microsoft.com/office/powerpoint/2010/main" Requires="p14">
      <p:transition spd="slow" p14:dur="2000" advTm="69189"/>
    </mc:Choice>
    <mc:Fallback>
      <p:transition spd="slow" advTm="69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#10</a:t>
            </a:r>
            <a:endParaRPr lang="en-IN" dirty="0"/>
          </a:p>
        </p:txBody>
      </p:sp>
      <p:sp>
        <p:nvSpPr>
          <p:cNvPr id="3" name="Content Placeholder 2"/>
          <p:cNvSpPr>
            <a:spLocks noGrp="1"/>
          </p:cNvSpPr>
          <p:nvPr>
            <p:ph sz="half" idx="1"/>
          </p:nvPr>
        </p:nvSpPr>
        <p:spPr>
          <a:xfrm>
            <a:off x="330200" y="1566396"/>
            <a:ext cx="8297606" cy="3686175"/>
          </a:xfrm>
        </p:spPr>
        <p:txBody>
          <a:bodyPr/>
          <a:lstStyle/>
          <a:p>
            <a:r>
              <a:rPr lang="en-US" altLang="en-US" dirty="0"/>
              <a:t>Implementation</a:t>
            </a:r>
          </a:p>
          <a:p>
            <a:pPr lvl="1"/>
            <a:r>
              <a:rPr lang="en-US" altLang="en-US" dirty="0"/>
              <a:t>Monitoring and Managing Client Needs</a:t>
            </a:r>
          </a:p>
          <a:p>
            <a:pPr lvl="2"/>
            <a:r>
              <a:rPr lang="en-US" altLang="en-US" dirty="0"/>
              <a:t>Disturbed Body Image</a:t>
            </a:r>
          </a:p>
          <a:p>
            <a:pPr lvl="3"/>
            <a:r>
              <a:rPr lang="en-US" altLang="en-US" dirty="0"/>
              <a:t>Clients taking protease inhibitors can experience redistribution of body fat (thinner arms and legs and rounder abdomen/enlarged breasts or behind the neck) </a:t>
            </a:r>
          </a:p>
          <a:p>
            <a:pPr lvl="3"/>
            <a:r>
              <a:rPr lang="en-US" altLang="en-US" dirty="0"/>
              <a:t>Spend time with clients</a:t>
            </a:r>
          </a:p>
          <a:p>
            <a:pPr lvl="3"/>
            <a:r>
              <a:rPr lang="en-US" altLang="en-US" dirty="0"/>
              <a:t>Encourage clients to verbalize their feelings regarding any change in appearance</a:t>
            </a:r>
          </a:p>
          <a:p>
            <a:endParaRPr lang="en-IN" dirty="0"/>
          </a:p>
        </p:txBody>
      </p:sp>
      <p:pic>
        <p:nvPicPr>
          <p:cNvPr id="5" name="Picture 2" descr="This Picture Describes about the Nursing Process—Client Receiving an Antiviral/Antiretroviral Drug ">
            <a:extLst>
              <a:ext uri="{FF2B5EF4-FFF2-40B4-BE49-F238E27FC236}">
                <a16:creationId xmlns:a16="http://schemas.microsoft.com/office/drawing/2014/main" id="{3738B793-BE05-4AC7-B926-5CE1449E8A7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5265174" y="4449902"/>
            <a:ext cx="2743201" cy="1826971"/>
          </a:xfrm>
        </p:spPr>
      </p:pic>
      <p:pic>
        <p:nvPicPr>
          <p:cNvPr id="2" name="Audio 1">
            <a:hlinkClick r:id="" action="ppaction://media"/>
            <a:extLst>
              <a:ext uri="{FF2B5EF4-FFF2-40B4-BE49-F238E27FC236}">
                <a16:creationId xmlns:a16="http://schemas.microsoft.com/office/drawing/2014/main" id="{AA5784F9-5B46-4EE9-8C69-5C18F30D94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06313830"/>
      </p:ext>
    </p:extLst>
  </p:cSld>
  <p:clrMapOvr>
    <a:masterClrMapping/>
  </p:clrMapOvr>
  <mc:AlternateContent xmlns:mc="http://schemas.openxmlformats.org/markup-compatibility/2006">
    <mc:Choice xmlns:p14="http://schemas.microsoft.com/office/powerpoint/2010/main" Requires="p14">
      <p:transition spd="slow" p14:dur="2000" advTm="42718"/>
    </mc:Choice>
    <mc:Fallback>
      <p:transition spd="slow" advTm="42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latin typeface="Trebuchet MS"/>
              </a:rPr>
              <a:t>What is a virus?</a:t>
            </a:r>
            <a:endParaRPr lang="en-IN" dirty="0"/>
          </a:p>
        </p:txBody>
      </p:sp>
      <p:sp>
        <p:nvSpPr>
          <p:cNvPr id="3" name="Content Placeholder 2"/>
          <p:cNvSpPr>
            <a:spLocks noGrp="1"/>
          </p:cNvSpPr>
          <p:nvPr>
            <p:ph sz="half" idx="1"/>
          </p:nvPr>
        </p:nvSpPr>
        <p:spPr>
          <a:xfrm>
            <a:off x="330199" y="1507404"/>
            <a:ext cx="8607323" cy="3686175"/>
          </a:xfrm>
        </p:spPr>
        <p:txBody>
          <a:bodyPr/>
          <a:lstStyle/>
          <a:p>
            <a:pPr marL="742950" lvl="2" indent="-342900">
              <a:buFont typeface="Wingdings" panose="05000000000000000000" pitchFamily="2" charset="2"/>
              <a:buChar char="v"/>
            </a:pPr>
            <a:r>
              <a:rPr lang="en-US" altLang="en-US" sz="2000" dirty="0"/>
              <a:t>A tiny infectious organism that enters the body, attaches to host cells, and uses the host cell to replicate by releasing its own DNA and RNA inside the cell </a:t>
            </a:r>
          </a:p>
          <a:p>
            <a:pPr marL="742950" lvl="2" indent="-342900">
              <a:buFont typeface="Wingdings" panose="05000000000000000000" pitchFamily="2" charset="2"/>
              <a:buChar char="v"/>
            </a:pPr>
            <a:r>
              <a:rPr lang="en-US" altLang="en-US" sz="2000" dirty="0"/>
              <a:t>The host cell then releases more virus and the replicated viruses go and invade other cells</a:t>
            </a:r>
          </a:p>
          <a:p>
            <a:pPr marL="742950" lvl="2" indent="-342900">
              <a:buFont typeface="Wingdings" panose="05000000000000000000" pitchFamily="2" charset="2"/>
              <a:buChar char="v"/>
            </a:pPr>
            <a:r>
              <a:rPr lang="en-US" altLang="en-US" sz="2000" dirty="0"/>
              <a:t>There are over 200 viruses that are known to produce diseases like:</a:t>
            </a:r>
          </a:p>
          <a:p>
            <a:pPr marL="1143000" lvl="3" indent="-285750">
              <a:buFont typeface="Courier New" panose="02070309020205020404" pitchFamily="49" charset="0"/>
              <a:buChar char="o"/>
            </a:pPr>
            <a:r>
              <a:rPr lang="en-US" altLang="en-US" dirty="0"/>
              <a:t>Influenza</a:t>
            </a:r>
          </a:p>
          <a:p>
            <a:pPr marL="1143000" lvl="3" indent="-285750">
              <a:buFont typeface="Courier New" panose="02070309020205020404" pitchFamily="49" charset="0"/>
              <a:buChar char="o"/>
            </a:pPr>
            <a:r>
              <a:rPr lang="en-US" altLang="en-US" dirty="0"/>
              <a:t>Warts</a:t>
            </a:r>
          </a:p>
          <a:p>
            <a:pPr marL="1143000" lvl="3" indent="-285750">
              <a:buFont typeface="Courier New" panose="02070309020205020404" pitchFamily="49" charset="0"/>
              <a:buChar char="o"/>
            </a:pPr>
            <a:r>
              <a:rPr lang="en-US" altLang="en-US" dirty="0"/>
              <a:t>Cold sores</a:t>
            </a:r>
          </a:p>
          <a:p>
            <a:pPr marL="1143000" lvl="3" indent="-285750">
              <a:buFont typeface="Courier New" panose="02070309020205020404" pitchFamily="49" charset="0"/>
              <a:buChar char="o"/>
            </a:pPr>
            <a:r>
              <a:rPr lang="en-US" altLang="en-US" dirty="0"/>
              <a:t>West Nile virus</a:t>
            </a:r>
          </a:p>
          <a:p>
            <a:pPr marL="1143000" lvl="3" indent="-285750">
              <a:buFont typeface="Courier New" panose="02070309020205020404" pitchFamily="49" charset="0"/>
              <a:buChar char="o"/>
            </a:pPr>
            <a:r>
              <a:rPr lang="en-US" altLang="en-US" dirty="0"/>
              <a:t>Hepatitis C</a:t>
            </a:r>
          </a:p>
        </p:txBody>
      </p:sp>
      <p:pic>
        <p:nvPicPr>
          <p:cNvPr id="8" name="Picture 2" descr="This Picture Describes about the What is a virus?">
            <a:extLst>
              <a:ext uri="{FF2B5EF4-FFF2-40B4-BE49-F238E27FC236}">
                <a16:creationId xmlns:a16="http://schemas.microsoft.com/office/drawing/2014/main" id="{CC8AC5FD-7E5D-4FFF-ABB7-4BF16FE384FA}"/>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034862" y="3913169"/>
            <a:ext cx="4230687" cy="2233802"/>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922DD53D-341E-4DB1-B00F-33537C6EE5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65311900"/>
      </p:ext>
    </p:extLst>
  </p:cSld>
  <p:clrMapOvr>
    <a:masterClrMapping/>
  </p:clrMapOvr>
  <mc:AlternateContent xmlns:mc="http://schemas.openxmlformats.org/markup-compatibility/2006">
    <mc:Choice xmlns:p14="http://schemas.microsoft.com/office/powerpoint/2010/main" Requires="p14">
      <p:transition spd="slow" p14:dur="2000" advTm="187917"/>
    </mc:Choice>
    <mc:Fallback>
      <p:transition spd="slow" advTm="187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#11</a:t>
            </a:r>
            <a:endParaRPr lang="en-IN" dirty="0"/>
          </a:p>
        </p:txBody>
      </p:sp>
      <p:sp>
        <p:nvSpPr>
          <p:cNvPr id="3" name="Content Placeholder 2"/>
          <p:cNvSpPr>
            <a:spLocks noGrp="1"/>
          </p:cNvSpPr>
          <p:nvPr>
            <p:ph sz="half" idx="1"/>
          </p:nvPr>
        </p:nvSpPr>
        <p:spPr>
          <a:xfrm>
            <a:off x="330199" y="1566396"/>
            <a:ext cx="4802239" cy="3686175"/>
          </a:xfrm>
        </p:spPr>
        <p:txBody>
          <a:bodyPr/>
          <a:lstStyle/>
          <a:p>
            <a:r>
              <a:rPr lang="en-US" altLang="en-US" dirty="0"/>
              <a:t>Implementation</a:t>
            </a:r>
          </a:p>
          <a:p>
            <a:pPr lvl="1"/>
            <a:r>
              <a:rPr lang="en-US" altLang="en-US" dirty="0"/>
              <a:t>Monitoring and Managing Client Needs</a:t>
            </a:r>
          </a:p>
          <a:p>
            <a:pPr lvl="2"/>
            <a:r>
              <a:rPr lang="en-US" altLang="en-US" dirty="0"/>
              <a:t>Acute Pain</a:t>
            </a:r>
          </a:p>
          <a:p>
            <a:pPr lvl="3"/>
            <a:r>
              <a:rPr lang="en-US" altLang="en-US" dirty="0"/>
              <a:t>Assess clients for pain when performing routine vital signs check</a:t>
            </a:r>
          </a:p>
          <a:p>
            <a:pPr lvl="3"/>
            <a:r>
              <a:rPr lang="en-US" altLang="en-US" dirty="0"/>
              <a:t>Explore any pain for location and intensity</a:t>
            </a:r>
          </a:p>
          <a:p>
            <a:pPr lvl="3"/>
            <a:r>
              <a:rPr lang="en-US" altLang="en-US" dirty="0"/>
              <a:t>Be aware that GI symptoms/pain can be a sign of pancreatitis</a:t>
            </a:r>
          </a:p>
          <a:p>
            <a:pPr lvl="3"/>
            <a:r>
              <a:rPr lang="en-US" altLang="en-US" dirty="0"/>
              <a:t>Report to the provider any sudden onset of pain</a:t>
            </a:r>
          </a:p>
          <a:p>
            <a:endParaRPr lang="en-IN" dirty="0"/>
          </a:p>
        </p:txBody>
      </p:sp>
      <p:pic>
        <p:nvPicPr>
          <p:cNvPr id="5" name="Picture 2" descr="This Picture Describes about the Nursing Process—Client Receiving an Antiviral/Antiretroviral Drug ">
            <a:extLst>
              <a:ext uri="{FF2B5EF4-FFF2-40B4-BE49-F238E27FC236}">
                <a16:creationId xmlns:a16="http://schemas.microsoft.com/office/drawing/2014/main" id="{08E53CAB-5F9C-4F1D-B840-3704D03C863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5221104" y="3126657"/>
            <a:ext cx="3722871" cy="2461231"/>
          </a:xfrm>
        </p:spPr>
      </p:pic>
      <p:pic>
        <p:nvPicPr>
          <p:cNvPr id="2" name="Audio 1">
            <a:hlinkClick r:id="" action="ppaction://media"/>
            <a:extLst>
              <a:ext uri="{FF2B5EF4-FFF2-40B4-BE49-F238E27FC236}">
                <a16:creationId xmlns:a16="http://schemas.microsoft.com/office/drawing/2014/main" id="{1CF234F4-BB99-4428-A450-509A1E1132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65123403"/>
      </p:ext>
    </p:extLst>
  </p:cSld>
  <p:clrMapOvr>
    <a:masterClrMapping/>
  </p:clrMapOvr>
  <mc:AlternateContent xmlns:mc="http://schemas.openxmlformats.org/markup-compatibility/2006">
    <mc:Choice xmlns:p14="http://schemas.microsoft.com/office/powerpoint/2010/main" Requires="p14">
      <p:transition spd="slow" p14:dur="2000" advTm="34953"/>
    </mc:Choice>
    <mc:Fallback>
      <p:transition spd="slow" advTm="3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dirty="0">
                <a:latin typeface="Trebuchet MS"/>
                <a:cs typeface="Trebuchet MS"/>
              </a:rPr>
              <a:t>Pharmacology in Practice Exercise #3</a:t>
            </a:r>
            <a:endParaRPr lang="en-IN" dirty="0"/>
          </a:p>
        </p:txBody>
      </p:sp>
      <p:sp>
        <p:nvSpPr>
          <p:cNvPr id="3" name="Content Placeholder 2"/>
          <p:cNvSpPr>
            <a:spLocks noGrp="1"/>
          </p:cNvSpPr>
          <p:nvPr>
            <p:ph sz="half" idx="1"/>
          </p:nvPr>
        </p:nvSpPr>
        <p:spPr>
          <a:xfrm>
            <a:off x="330199" y="1566396"/>
            <a:ext cx="8253361" cy="3686175"/>
          </a:xfrm>
        </p:spPr>
        <p:txBody>
          <a:bodyPr/>
          <a:lstStyle/>
          <a:p>
            <a:r>
              <a:rPr lang="en-US" sz="2200" dirty="0">
                <a:latin typeface="Trebuchet MS"/>
              </a:rPr>
              <a:t>A nurse is caring for a client who is on an antiretroviral therapy for HIV. The client has developed anorexia and nausea due to the different drugs. Which of the following interventions should the nurse perform in the given situation?</a:t>
            </a:r>
          </a:p>
          <a:p>
            <a:pPr>
              <a:buFont typeface="+mj-lt"/>
              <a:buAutoNum type="alphaLcParenR"/>
            </a:pPr>
            <a:r>
              <a:rPr lang="en-US" sz="2200" dirty="0">
                <a:cs typeface="Traditional Arabic" panose="020B0604020202020204" pitchFamily="18" charset="-78"/>
              </a:rPr>
              <a:t>Reduce frequency of meals but increase quantity of meals</a:t>
            </a:r>
          </a:p>
          <a:p>
            <a:pPr>
              <a:buFont typeface="+mj-lt"/>
              <a:buAutoNum type="alphaLcParenR"/>
            </a:pPr>
            <a:r>
              <a:rPr lang="en-US" sz="2200" dirty="0">
                <a:cs typeface="Traditional Arabic" panose="020B0604020202020204" pitchFamily="18" charset="-78"/>
              </a:rPr>
              <a:t>Ensure that the client’s diet includes soft, nonirritating foods</a:t>
            </a:r>
          </a:p>
          <a:p>
            <a:pPr>
              <a:buFont typeface="+mj-lt"/>
              <a:buAutoNum type="alphaLcParenR"/>
            </a:pPr>
            <a:r>
              <a:rPr lang="en-US" sz="2200" dirty="0">
                <a:cs typeface="Traditional Arabic" panose="020B0604020202020204" pitchFamily="18" charset="-78"/>
              </a:rPr>
              <a:t>Keep the atmosphere clean and free of odors</a:t>
            </a:r>
          </a:p>
          <a:p>
            <a:pPr>
              <a:buFont typeface="+mj-lt"/>
              <a:buAutoNum type="alphaLcParenR"/>
            </a:pPr>
            <a:r>
              <a:rPr lang="en-US" sz="2200" dirty="0">
                <a:cs typeface="Traditional Arabic" panose="020B0604020202020204" pitchFamily="18" charset="-78"/>
              </a:rPr>
              <a:t>Provide good oral care before and after meals</a:t>
            </a:r>
          </a:p>
          <a:p>
            <a:pPr marL="0" indent="0">
              <a:buNone/>
            </a:pPr>
            <a:endParaRPr lang="en-IN" sz="2200" dirty="0"/>
          </a:p>
        </p:txBody>
      </p:sp>
      <p:pic>
        <p:nvPicPr>
          <p:cNvPr id="5" name="Content Placeholder 4" descr="This Picture Describes about the Pharmacology in Practice Exercise">
            <a:extLst>
              <a:ext uri="{FF2B5EF4-FFF2-40B4-BE49-F238E27FC236}">
                <a16:creationId xmlns:a16="http://schemas.microsoft.com/office/drawing/2014/main" id="{2146B676-2433-41AD-BFCB-02C20661140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33560" y="5049649"/>
            <a:ext cx="2307201" cy="1538134"/>
          </a:xfrm>
          <a:prstGeom prst="rect">
            <a:avLst/>
          </a:prstGeom>
        </p:spPr>
      </p:pic>
      <p:pic>
        <p:nvPicPr>
          <p:cNvPr id="4" name="Audio 3">
            <a:hlinkClick r:id="" action="ppaction://media"/>
            <a:extLst>
              <a:ext uri="{FF2B5EF4-FFF2-40B4-BE49-F238E27FC236}">
                <a16:creationId xmlns:a16="http://schemas.microsoft.com/office/drawing/2014/main" id="{6B83F698-DBF1-4F72-8545-528CD2D815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16536429"/>
      </p:ext>
    </p:extLst>
  </p:cSld>
  <p:clrMapOvr>
    <a:masterClrMapping/>
  </p:clrMapOvr>
  <mc:AlternateContent xmlns:mc="http://schemas.openxmlformats.org/markup-compatibility/2006">
    <mc:Choice xmlns:p14="http://schemas.microsoft.com/office/powerpoint/2010/main" Requires="p14">
      <p:transition spd="slow" p14:dur="2000" advTm="86403"/>
    </mc:Choice>
    <mc:Fallback>
      <p:transition spd="slow" advTm="86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#12</a:t>
            </a:r>
            <a:endParaRPr lang="en-IN" dirty="0"/>
          </a:p>
        </p:txBody>
      </p:sp>
      <p:sp>
        <p:nvSpPr>
          <p:cNvPr id="3" name="Content Placeholder 2"/>
          <p:cNvSpPr>
            <a:spLocks noGrp="1"/>
          </p:cNvSpPr>
          <p:nvPr>
            <p:ph sz="half" idx="1"/>
          </p:nvPr>
        </p:nvSpPr>
        <p:spPr>
          <a:xfrm>
            <a:off x="428522" y="1522151"/>
            <a:ext cx="8312355" cy="3686175"/>
          </a:xfrm>
        </p:spPr>
        <p:txBody>
          <a:bodyPr/>
          <a:lstStyle/>
          <a:p>
            <a:r>
              <a:rPr lang="en-US" altLang="en-US" dirty="0"/>
              <a:t>Implementation—Educating the Client and Family</a:t>
            </a:r>
          </a:p>
          <a:p>
            <a:pPr lvl="1"/>
            <a:r>
              <a:rPr lang="en-US" altLang="en-US" dirty="0"/>
              <a:t>Develop a teaching plan for the client and family to include:</a:t>
            </a:r>
          </a:p>
          <a:p>
            <a:pPr lvl="2"/>
            <a:r>
              <a:rPr lang="en-US" altLang="en-US" dirty="0"/>
              <a:t>Explain the dosage regimen and advise to take the drug as prescribed only</a:t>
            </a:r>
          </a:p>
          <a:p>
            <a:pPr lvl="2"/>
            <a:r>
              <a:rPr lang="en-US" altLang="en-US" dirty="0"/>
              <a:t>If a dose is missed take the drug as soon as possible but do not double dose</a:t>
            </a:r>
          </a:p>
          <a:p>
            <a:pPr lvl="2"/>
            <a:r>
              <a:rPr lang="en-US" altLang="en-US" dirty="0"/>
              <a:t>Educate the client of potential adverse reactions, and explain the necessity of contacting the primary health care provider immediately if symptoms for adverse reactions occur</a:t>
            </a:r>
          </a:p>
        </p:txBody>
      </p:sp>
      <p:pic>
        <p:nvPicPr>
          <p:cNvPr id="8" name="Picture 2" descr="This Picture Describes about the Nursing Process—Client Receiving an Antiviral/Antiretroviral Drug ">
            <a:extLst>
              <a:ext uri="{FF2B5EF4-FFF2-40B4-BE49-F238E27FC236}">
                <a16:creationId xmlns:a16="http://schemas.microsoft.com/office/drawing/2014/main" id="{2B972CC6-DBA4-40A3-AF52-ADC320142E2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178398" y="4748980"/>
            <a:ext cx="2249384" cy="1499589"/>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53F45E43-42A4-410F-9CDE-7736E479F2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90129141"/>
      </p:ext>
    </p:extLst>
  </p:cSld>
  <p:clrMapOvr>
    <a:masterClrMapping/>
  </p:clrMapOvr>
  <mc:AlternateContent xmlns:mc="http://schemas.openxmlformats.org/markup-compatibility/2006">
    <mc:Choice xmlns:p14="http://schemas.microsoft.com/office/powerpoint/2010/main" Requires="p14">
      <p:transition spd="slow" p14:dur="2000" advTm="38601"/>
    </mc:Choice>
    <mc:Fallback>
      <p:transition spd="slow" advTm="38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#13</a:t>
            </a:r>
            <a:endParaRPr lang="en-IN" dirty="0"/>
          </a:p>
        </p:txBody>
      </p:sp>
      <p:sp>
        <p:nvSpPr>
          <p:cNvPr id="3" name="Content Placeholder 2"/>
          <p:cNvSpPr>
            <a:spLocks noGrp="1"/>
          </p:cNvSpPr>
          <p:nvPr>
            <p:ph sz="half" idx="1"/>
          </p:nvPr>
        </p:nvSpPr>
        <p:spPr>
          <a:xfrm>
            <a:off x="330199" y="1566396"/>
            <a:ext cx="8474587" cy="3686175"/>
          </a:xfrm>
        </p:spPr>
        <p:txBody>
          <a:bodyPr/>
          <a:lstStyle/>
          <a:p>
            <a:r>
              <a:rPr lang="en-US" altLang="en-US" sz="2000" dirty="0"/>
              <a:t>Implementation—Educating the Client and Family (continued)</a:t>
            </a:r>
          </a:p>
          <a:p>
            <a:pPr lvl="1"/>
            <a:r>
              <a:rPr lang="en-US" altLang="en-US" sz="1800" dirty="0"/>
              <a:t>Develop a teaching plan for the client and family to include:</a:t>
            </a:r>
          </a:p>
          <a:p>
            <a:pPr lvl="2"/>
            <a:r>
              <a:rPr lang="en-US" altLang="en-US" sz="1600" dirty="0"/>
              <a:t>Educate the client that drugs do not cure viral infections but that they will shorten the course of the disease or promote healing</a:t>
            </a:r>
          </a:p>
          <a:p>
            <a:pPr lvl="2"/>
            <a:r>
              <a:rPr lang="en-US" altLang="en-US" sz="1600" dirty="0"/>
              <a:t>Educate the client that the drugs will not prevent the spread of infection to others</a:t>
            </a:r>
          </a:p>
          <a:p>
            <a:pPr lvl="2"/>
            <a:r>
              <a:rPr lang="en-US" altLang="en-US" sz="1600" dirty="0"/>
              <a:t>No sexual contact while lesions are present on the genitalia</a:t>
            </a:r>
          </a:p>
          <a:p>
            <a:pPr lvl="2"/>
            <a:r>
              <a:rPr lang="en-US" altLang="en-US" sz="1600" dirty="0"/>
              <a:t>Notify the provider of adverse reactions</a:t>
            </a:r>
          </a:p>
          <a:p>
            <a:pPr lvl="2"/>
            <a:r>
              <a:rPr lang="en-US" altLang="en-US" sz="1600" dirty="0"/>
              <a:t>Photosensitivity precautions when indicated</a:t>
            </a:r>
          </a:p>
          <a:p>
            <a:pPr lvl="2"/>
            <a:r>
              <a:rPr lang="en-US" altLang="en-US" sz="1600" dirty="0"/>
              <a:t>Some drugs can affect mental status—safety regarding driving, standing and when to report symptoms to provider</a:t>
            </a:r>
          </a:p>
          <a:p>
            <a:endParaRPr lang="en-IN" sz="2000" dirty="0"/>
          </a:p>
        </p:txBody>
      </p:sp>
      <p:pic>
        <p:nvPicPr>
          <p:cNvPr id="5" name="Picture 2" descr="This Picture Describes about the Nursing Process—Client Receiving an Antiviral/Antiretroviral Drug ">
            <a:extLst>
              <a:ext uri="{FF2B5EF4-FFF2-40B4-BE49-F238E27FC236}">
                <a16:creationId xmlns:a16="http://schemas.microsoft.com/office/drawing/2014/main" id="{2B972CC6-DBA4-40A3-AF52-ADC320142E2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6548285" y="5025067"/>
            <a:ext cx="2277704" cy="1518469"/>
          </a:xfrm>
        </p:spPr>
      </p:pic>
      <p:pic>
        <p:nvPicPr>
          <p:cNvPr id="2" name="Audio 1">
            <a:hlinkClick r:id="" action="ppaction://media"/>
            <a:extLst>
              <a:ext uri="{FF2B5EF4-FFF2-40B4-BE49-F238E27FC236}">
                <a16:creationId xmlns:a16="http://schemas.microsoft.com/office/drawing/2014/main" id="{F448F34C-98D9-4C59-AC4E-DE8B7F7A40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04113737"/>
      </p:ext>
    </p:extLst>
  </p:cSld>
  <p:clrMapOvr>
    <a:masterClrMapping/>
  </p:clrMapOvr>
  <mc:AlternateContent xmlns:mc="http://schemas.openxmlformats.org/markup-compatibility/2006">
    <mc:Choice xmlns:p14="http://schemas.microsoft.com/office/powerpoint/2010/main" Requires="p14">
      <p:transition spd="slow" p14:dur="2000" advTm="71751"/>
    </mc:Choice>
    <mc:Fallback>
      <p:transition spd="slow" advTm="71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8" y="329490"/>
            <a:ext cx="8524875" cy="775597"/>
          </a:xfrm>
        </p:spPr>
        <p:txBody>
          <a:bodyPr/>
          <a:lstStyle/>
          <a:p>
            <a:r>
              <a:rPr lang="en-US" altLang="en-US" dirty="0">
                <a:cs typeface="Trebuchet MS" pitchFamily="34" charset="0"/>
              </a:rPr>
              <a:t>Nursing Process—Client Receiving an Antiviral/Antiretroviral Drug #14</a:t>
            </a:r>
            <a:endParaRPr lang="en-IN" dirty="0"/>
          </a:p>
        </p:txBody>
      </p:sp>
      <p:sp>
        <p:nvSpPr>
          <p:cNvPr id="3" name="Content Placeholder 2"/>
          <p:cNvSpPr>
            <a:spLocks noGrp="1"/>
          </p:cNvSpPr>
          <p:nvPr>
            <p:ph idx="1"/>
          </p:nvPr>
        </p:nvSpPr>
        <p:spPr/>
        <p:txBody>
          <a:bodyPr/>
          <a:lstStyle/>
          <a:p>
            <a:r>
              <a:rPr lang="en-US" altLang="en-US" sz="2000" dirty="0"/>
              <a:t>Evaluation</a:t>
            </a:r>
          </a:p>
          <a:p>
            <a:pPr lvl="1"/>
            <a:r>
              <a:rPr lang="en-US" altLang="en-US" sz="2000" dirty="0"/>
              <a:t>Was the therapeutic response achieved? Is there evidence of the management of infection and viral load?</a:t>
            </a:r>
          </a:p>
          <a:p>
            <a:pPr lvl="1"/>
            <a:r>
              <a:rPr lang="en-US" altLang="en-US" sz="2000" dirty="0"/>
              <a:t>Were adverse reactions: identified, reported, and managed? </a:t>
            </a:r>
          </a:p>
          <a:p>
            <a:pPr lvl="2"/>
            <a:r>
              <a:rPr lang="en-US" altLang="en-US" sz="2000" dirty="0"/>
              <a:t>Client maintains adequate nutrition status</a:t>
            </a:r>
          </a:p>
          <a:p>
            <a:pPr lvl="2"/>
            <a:r>
              <a:rPr lang="en-US" altLang="en-US" sz="2000" dirty="0"/>
              <a:t>Skin is intact and free of inflammation, irritation, infection, or ulcerations</a:t>
            </a:r>
          </a:p>
          <a:p>
            <a:pPr lvl="2"/>
            <a:r>
              <a:rPr lang="en-US" altLang="en-US" sz="2000" dirty="0"/>
              <a:t>No evidence of injury</a:t>
            </a:r>
          </a:p>
          <a:p>
            <a:pPr lvl="2"/>
            <a:r>
              <a:rPr lang="en-US" altLang="en-US" sz="2000" dirty="0"/>
              <a:t>Perceptions of body changes are managed successfully</a:t>
            </a:r>
          </a:p>
          <a:p>
            <a:pPr lvl="2"/>
            <a:r>
              <a:rPr lang="en-US" altLang="en-US" sz="2000" dirty="0"/>
              <a:t>Client is free of pain</a:t>
            </a:r>
          </a:p>
          <a:p>
            <a:pPr lvl="1"/>
            <a:r>
              <a:rPr lang="en-US" altLang="en-US" sz="2000" dirty="0"/>
              <a:t>Did client and family express confidence and demonstrate understanding of drug regimen?</a:t>
            </a:r>
          </a:p>
          <a:p>
            <a:endParaRPr lang="en-IN" sz="2000" dirty="0"/>
          </a:p>
        </p:txBody>
      </p:sp>
      <p:pic>
        <p:nvPicPr>
          <p:cNvPr id="2" name="Audio 1">
            <a:hlinkClick r:id="" action="ppaction://media"/>
            <a:extLst>
              <a:ext uri="{FF2B5EF4-FFF2-40B4-BE49-F238E27FC236}">
                <a16:creationId xmlns:a16="http://schemas.microsoft.com/office/drawing/2014/main" id="{C7761092-FD72-424F-AB6E-31CF088A4C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399944002"/>
      </p:ext>
    </p:extLst>
  </p:cSld>
  <p:clrMapOvr>
    <a:masterClrMapping/>
  </p:clrMapOvr>
  <mc:AlternateContent xmlns:mc="http://schemas.openxmlformats.org/markup-compatibility/2006">
    <mc:Choice xmlns:p14="http://schemas.microsoft.com/office/powerpoint/2010/main" Requires="p14">
      <p:transition spd="slow" p14:dur="2000" advTm="66049"/>
    </mc:Choice>
    <mc:Fallback>
      <p:transition spd="slow" advTm="66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3388" y="717289"/>
            <a:ext cx="8524875" cy="387798"/>
          </a:xfrm>
        </p:spPr>
        <p:txBody>
          <a:bodyPr/>
          <a:lstStyle/>
          <a:p>
            <a:r>
              <a:rPr lang="en-US" altLang="en-US" dirty="0">
                <a:cs typeface="Trebuchet MS" pitchFamily="34" charset="0"/>
              </a:rPr>
              <a:t>Turn and Talk—Case Study</a:t>
            </a:r>
            <a:endParaRPr lang="en-IN" dirty="0"/>
          </a:p>
        </p:txBody>
      </p:sp>
      <p:sp>
        <p:nvSpPr>
          <p:cNvPr id="3" name="Content Placeholder 2"/>
          <p:cNvSpPr>
            <a:spLocks noGrp="1"/>
          </p:cNvSpPr>
          <p:nvPr>
            <p:ph sz="half" idx="1"/>
          </p:nvPr>
        </p:nvSpPr>
        <p:spPr>
          <a:xfrm>
            <a:off x="330199" y="1566396"/>
            <a:ext cx="8459839" cy="3686175"/>
          </a:xfrm>
        </p:spPr>
        <p:txBody>
          <a:bodyPr/>
          <a:lstStyle/>
          <a:p>
            <a:r>
              <a:rPr lang="en-US" sz="2000" dirty="0"/>
              <a:t>A 55-year-old client has been diagnosed HIV positive for 5 years. The client is currently taking the antiretroviral combination drug, Atripla—one tablet by mouth daily. They present to the physician’s office complaining of pain in the mouth with white patches on the tongue and cheeks</a:t>
            </a:r>
          </a:p>
          <a:p>
            <a:r>
              <a:rPr lang="en-US" sz="2000" dirty="0"/>
              <a:t>Define the antivirals in the medication—Atripla.  While triaging the client, what information should the nurse obtain?</a:t>
            </a:r>
          </a:p>
          <a:p>
            <a:r>
              <a:rPr lang="en-US" sz="2000" dirty="0"/>
              <a:t>The client tells the nurse they started taking St. John’s wort having heard it had antiviral effects and they felt a bit depressed lately. What should the nurse tell the client about the St. John’s wort?</a:t>
            </a:r>
          </a:p>
          <a:p>
            <a:r>
              <a:rPr lang="en-US" sz="2000" dirty="0"/>
              <a:t>The physician writes a prescription for the client to receive fluconazole (Diflucan) 200 mg on day 1 and 100 mg on days 2 through 14. What should the nurse tell the client?</a:t>
            </a:r>
          </a:p>
          <a:p>
            <a:endParaRPr lang="en-IN" sz="2000" dirty="0"/>
          </a:p>
        </p:txBody>
      </p:sp>
      <p:pic>
        <p:nvPicPr>
          <p:cNvPr id="8" name="Content Placeholder 7" descr="This Picture Describes about the Turn and Talk—Case Study">
            <a:extLst>
              <a:ext uri="{FF2B5EF4-FFF2-40B4-BE49-F238E27FC236}">
                <a16:creationId xmlns:a16="http://schemas.microsoft.com/office/drawing/2014/main" id="{19908FFE-F52F-42D6-B015-9F88D5E5FDD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84259" y="5541261"/>
            <a:ext cx="1702517" cy="1135011"/>
          </a:xfrm>
          <a:prstGeom prst="rect">
            <a:avLst/>
          </a:prstGeom>
        </p:spPr>
      </p:pic>
      <p:pic>
        <p:nvPicPr>
          <p:cNvPr id="2" name="Audio 1">
            <a:hlinkClick r:id="" action="ppaction://media"/>
            <a:extLst>
              <a:ext uri="{FF2B5EF4-FFF2-40B4-BE49-F238E27FC236}">
                <a16:creationId xmlns:a16="http://schemas.microsoft.com/office/drawing/2014/main" id="{F5DCE858-9EDA-458C-9853-242838B97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34889855"/>
      </p:ext>
    </p:extLst>
  </p:cSld>
  <p:clrMapOvr>
    <a:masterClrMapping/>
  </p:clrMapOvr>
  <mc:AlternateContent xmlns:mc="http://schemas.openxmlformats.org/markup-compatibility/2006">
    <mc:Choice xmlns:p14="http://schemas.microsoft.com/office/powerpoint/2010/main" Requires="p14">
      <p:transition spd="slow" p14:dur="2000" advTm="51110"/>
    </mc:Choice>
    <mc:Fallback>
      <p:transition spd="slow" advTm="51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latin typeface="Trebuchet MS"/>
              </a:rPr>
              <a:t>Drugs Used to Treat Viruses</a:t>
            </a:r>
            <a:endParaRPr lang="en-IN" dirty="0"/>
          </a:p>
        </p:txBody>
      </p:sp>
      <p:sp>
        <p:nvSpPr>
          <p:cNvPr id="3" name="Content Placeholder 2"/>
          <p:cNvSpPr>
            <a:spLocks noGrp="1"/>
          </p:cNvSpPr>
          <p:nvPr>
            <p:ph sz="half" idx="1"/>
          </p:nvPr>
        </p:nvSpPr>
        <p:spPr/>
        <p:txBody>
          <a:bodyPr/>
          <a:lstStyle/>
          <a:p>
            <a:pPr marL="742950" lvl="2" indent="-342900">
              <a:buFont typeface="Wingdings" panose="05000000000000000000" pitchFamily="2" charset="2"/>
              <a:buChar char="v"/>
            </a:pPr>
            <a:r>
              <a:rPr lang="en-US" altLang="en-US" sz="2400" dirty="0"/>
              <a:t>Antiviral</a:t>
            </a:r>
          </a:p>
          <a:p>
            <a:pPr marL="742950" lvl="2" indent="-342900">
              <a:buFont typeface="Wingdings" panose="05000000000000000000" pitchFamily="2" charset="2"/>
              <a:buChar char="v"/>
            </a:pPr>
            <a:r>
              <a:rPr lang="en-US" altLang="en-US" sz="2400" dirty="0"/>
              <a:t>Antiretroviral</a:t>
            </a:r>
          </a:p>
          <a:p>
            <a:endParaRPr lang="en-IN" sz="2800" dirty="0"/>
          </a:p>
        </p:txBody>
      </p:sp>
      <p:pic>
        <p:nvPicPr>
          <p:cNvPr id="5" name="Content Placeholder 4" descr="This Picture Describes about the Drugs Used to Treat Viruses">
            <a:extLst>
              <a:ext uri="{FF2B5EF4-FFF2-40B4-BE49-F238E27FC236}">
                <a16:creationId xmlns:a16="http://schemas.microsoft.com/office/drawing/2014/main" id="{797C90C8-67E8-4496-A898-24489C32F2F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713288" y="2779183"/>
            <a:ext cx="4230687" cy="282045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26940BAF-12F5-46A0-B6E7-175A7660A6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69228268"/>
      </p:ext>
    </p:extLst>
  </p:cSld>
  <p:clrMapOvr>
    <a:masterClrMapping/>
  </p:clrMapOvr>
  <mc:AlternateContent xmlns:mc="http://schemas.openxmlformats.org/markup-compatibility/2006">
    <mc:Choice xmlns:p14="http://schemas.microsoft.com/office/powerpoint/2010/main" Requires="p14">
      <p:transition spd="slow" p14:dur="2000" advTm="17292"/>
    </mc:Choice>
    <mc:Fallback>
      <p:transition spd="slow" advTm="17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Antiviral Drugs—Actions</a:t>
            </a:r>
            <a:endParaRPr lang="en-IN" dirty="0"/>
          </a:p>
        </p:txBody>
      </p:sp>
      <p:sp>
        <p:nvSpPr>
          <p:cNvPr id="3" name="Content Placeholder 2"/>
          <p:cNvSpPr>
            <a:spLocks noGrp="1"/>
          </p:cNvSpPr>
          <p:nvPr>
            <p:ph idx="1"/>
          </p:nvPr>
        </p:nvSpPr>
        <p:spPr/>
        <p:txBody>
          <a:bodyPr/>
          <a:lstStyle/>
          <a:p>
            <a:pPr eaLnBrk="1" hangingPunct="1"/>
            <a:r>
              <a:rPr lang="en-US" altLang="en-US" sz="2200" dirty="0">
                <a:cs typeface="Trebuchet MS" pitchFamily="34" charset="0"/>
              </a:rPr>
              <a:t>Combat viral infections </a:t>
            </a:r>
          </a:p>
          <a:p>
            <a:pPr eaLnBrk="1" hangingPunct="1"/>
            <a:r>
              <a:rPr lang="en-US" altLang="en-US" sz="2200" dirty="0">
                <a:cs typeface="Trebuchet MS" pitchFamily="34" charset="0"/>
              </a:rPr>
              <a:t>Target certain events that happen in the viral replication cycle which interfere with the virus’s ability to reproduce in a cell</a:t>
            </a:r>
          </a:p>
          <a:p>
            <a:pPr eaLnBrk="1" hangingPunct="1"/>
            <a:r>
              <a:rPr lang="en-US" altLang="en-US" sz="2200" dirty="0">
                <a:cs typeface="Trebuchet MS" pitchFamily="34" charset="0"/>
              </a:rPr>
              <a:t>Attempt to disable the protein part of the virus</a:t>
            </a:r>
          </a:p>
          <a:p>
            <a:pPr eaLnBrk="1" hangingPunct="1"/>
            <a:r>
              <a:rPr lang="en-US" altLang="en-US" sz="2200" dirty="0">
                <a:cs typeface="Trebuchet MS" pitchFamily="34" charset="0"/>
              </a:rPr>
              <a:t>Viruses can develop resistance</a:t>
            </a:r>
          </a:p>
          <a:p>
            <a:pPr eaLnBrk="1" hangingPunct="1"/>
            <a:r>
              <a:rPr lang="en-US" altLang="en-US" sz="2200" dirty="0">
                <a:cs typeface="Trebuchet MS" pitchFamily="34" charset="0"/>
              </a:rPr>
              <a:t>Development of antiviral drugs is difficult and expensive</a:t>
            </a:r>
          </a:p>
          <a:p>
            <a:pPr marL="1147763" lvl="1" indent="-285750" eaLnBrk="1" hangingPunct="1"/>
            <a:endParaRPr lang="en-US" altLang="en-US" sz="1800" dirty="0">
              <a:cs typeface="Trebuchet MS" pitchFamily="34" charset="0"/>
            </a:endParaRPr>
          </a:p>
        </p:txBody>
      </p:sp>
      <p:pic>
        <p:nvPicPr>
          <p:cNvPr id="4" name="Audio 3">
            <a:hlinkClick r:id="" action="ppaction://media"/>
            <a:extLst>
              <a:ext uri="{FF2B5EF4-FFF2-40B4-BE49-F238E27FC236}">
                <a16:creationId xmlns:a16="http://schemas.microsoft.com/office/drawing/2014/main" id="{131CED16-8FF8-42D3-8804-D7FE4A11ED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93667417"/>
      </p:ext>
    </p:extLst>
  </p:cSld>
  <p:clrMapOvr>
    <a:masterClrMapping/>
  </p:clrMapOvr>
  <mc:AlternateContent xmlns:mc="http://schemas.openxmlformats.org/markup-compatibility/2006">
    <mc:Choice xmlns:p14="http://schemas.microsoft.com/office/powerpoint/2010/main" Requires="p14">
      <p:transition spd="slow" p14:dur="2000" advTm="204123"/>
    </mc:Choice>
    <mc:Fallback>
      <p:transition spd="slow" advTm="204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Antiviral Drugs—Uses</a:t>
            </a:r>
            <a:endParaRPr lang="en-IN" dirty="0"/>
          </a:p>
        </p:txBody>
      </p:sp>
      <p:sp>
        <p:nvSpPr>
          <p:cNvPr id="3" name="Content Placeholder 2"/>
          <p:cNvSpPr>
            <a:spLocks noGrp="1"/>
          </p:cNvSpPr>
          <p:nvPr>
            <p:ph idx="1"/>
          </p:nvPr>
        </p:nvSpPr>
        <p:spPr/>
        <p:txBody>
          <a:bodyPr/>
          <a:lstStyle/>
          <a:p>
            <a:pPr eaLnBrk="1" hangingPunct="1"/>
            <a:r>
              <a:rPr lang="en-US" altLang="en-US" sz="2200" dirty="0">
                <a:cs typeface="Trebuchet MS" pitchFamily="34" charset="0"/>
              </a:rPr>
              <a:t>Used to treat some viral infections caused by:</a:t>
            </a:r>
          </a:p>
          <a:p>
            <a:pPr marL="909637" lvl="1" indent="-285750" eaLnBrk="1" hangingPunct="1"/>
            <a:r>
              <a:rPr lang="en-US" altLang="en-US" sz="1800" dirty="0">
                <a:cs typeface="Trebuchet MS" pitchFamily="34" charset="0"/>
              </a:rPr>
              <a:t>Cytomegalovirus (CMV) such as retinitis</a:t>
            </a:r>
          </a:p>
          <a:p>
            <a:pPr marL="909637" lvl="1" indent="-285750" eaLnBrk="1" hangingPunct="1"/>
            <a:r>
              <a:rPr lang="en-US" altLang="en-US" sz="1800" dirty="0"/>
              <a:t>CMV prevention in transplant recipients</a:t>
            </a:r>
          </a:p>
          <a:p>
            <a:pPr marL="909637" lvl="1" indent="-285750" eaLnBrk="1" hangingPunct="1"/>
            <a:r>
              <a:rPr lang="en-US" altLang="en-US" sz="1800" dirty="0">
                <a:cs typeface="Trebuchet MS" pitchFamily="34" charset="0"/>
              </a:rPr>
              <a:t>Hepatitis B and C </a:t>
            </a:r>
          </a:p>
          <a:p>
            <a:pPr marL="909637" lvl="1" indent="-285750" eaLnBrk="1" hangingPunct="1"/>
            <a:r>
              <a:rPr lang="en-US" altLang="en-US" sz="1800" dirty="0"/>
              <a:t>Influenza A and B</a:t>
            </a:r>
          </a:p>
          <a:p>
            <a:pPr marL="909637" lvl="1" indent="-285750" eaLnBrk="1" hangingPunct="1"/>
            <a:r>
              <a:rPr lang="en-US" altLang="en-US" sz="1800" dirty="0">
                <a:cs typeface="Trebuchet MS" pitchFamily="34" charset="0"/>
              </a:rPr>
              <a:t>Respiratory syncytial virus (RSV)</a:t>
            </a:r>
          </a:p>
          <a:p>
            <a:pPr eaLnBrk="1" hangingPunct="1"/>
            <a:r>
              <a:rPr lang="en-US" altLang="en-US" sz="2200" dirty="0">
                <a:cs typeface="Trebuchet MS" pitchFamily="34" charset="0"/>
              </a:rPr>
              <a:t>Unlabeled uses</a:t>
            </a:r>
          </a:p>
          <a:p>
            <a:pPr marL="909637" lvl="1" indent="-285750" eaLnBrk="1" hangingPunct="1"/>
            <a:r>
              <a:rPr lang="en-US" altLang="en-US" sz="1800" dirty="0"/>
              <a:t>Prevention of CMV and HSV infections after transplantation procedures</a:t>
            </a:r>
          </a:p>
          <a:p>
            <a:pPr marL="909637" lvl="1" indent="-285750" eaLnBrk="1" hangingPunct="1"/>
            <a:r>
              <a:rPr lang="en-US" altLang="en-US" sz="1800" dirty="0">
                <a:cs typeface="Trebuchet MS" pitchFamily="34" charset="0"/>
              </a:rPr>
              <a:t>Varicella pneumonia</a:t>
            </a:r>
          </a:p>
          <a:p>
            <a:pPr marL="1147763" lvl="1" indent="-285750" eaLnBrk="1" hangingPunct="1"/>
            <a:endParaRPr lang="en-US" altLang="en-US" sz="1800" dirty="0">
              <a:cs typeface="Trebuchet MS" pitchFamily="34" charset="0"/>
            </a:endParaRPr>
          </a:p>
        </p:txBody>
      </p:sp>
      <p:pic>
        <p:nvPicPr>
          <p:cNvPr id="4" name="Audio 3">
            <a:hlinkClick r:id="" action="ppaction://media"/>
            <a:extLst>
              <a:ext uri="{FF2B5EF4-FFF2-40B4-BE49-F238E27FC236}">
                <a16:creationId xmlns:a16="http://schemas.microsoft.com/office/drawing/2014/main" id="{FE1EF083-258F-4284-B23E-2C330F07EE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20006256"/>
      </p:ext>
    </p:extLst>
  </p:cSld>
  <p:clrMapOvr>
    <a:masterClrMapping/>
  </p:clrMapOvr>
  <mc:AlternateContent xmlns:mc="http://schemas.openxmlformats.org/markup-compatibility/2006">
    <mc:Choice xmlns:p14="http://schemas.microsoft.com/office/powerpoint/2010/main" Requires="p14">
      <p:transition spd="slow" p14:dur="2000" advTm="102044"/>
    </mc:Choice>
    <mc:Fallback>
      <p:transition spd="slow" advTm="102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his Picture Describes about the Antiviral Drugs—Practice Considerations"/>
          <p:cNvSpPr>
            <a:spLocks noGrp="1"/>
          </p:cNvSpPr>
          <p:nvPr>
            <p:ph type="title"/>
          </p:nvPr>
        </p:nvSpPr>
        <p:spPr>
          <a:xfrm>
            <a:off x="433388" y="717289"/>
            <a:ext cx="8524875" cy="387798"/>
          </a:xfrm>
        </p:spPr>
        <p:txBody>
          <a:bodyPr/>
          <a:lstStyle/>
          <a:p>
            <a:r>
              <a:rPr lang="en-US" altLang="en-US" dirty="0">
                <a:cs typeface="Trebuchet MS" pitchFamily="34" charset="0"/>
              </a:rPr>
              <a:t>Antiviral Drugs—Practice Considerations</a:t>
            </a:r>
            <a:endParaRPr lang="en-IN" dirty="0"/>
          </a:p>
        </p:txBody>
      </p:sp>
      <p:sp>
        <p:nvSpPr>
          <p:cNvPr id="3" name="Content Placeholder 2"/>
          <p:cNvSpPr>
            <a:spLocks noGrp="1"/>
          </p:cNvSpPr>
          <p:nvPr>
            <p:ph sz="half" idx="1"/>
          </p:nvPr>
        </p:nvSpPr>
        <p:spPr/>
        <p:txBody>
          <a:bodyPr/>
          <a:lstStyle/>
          <a:p>
            <a:pPr eaLnBrk="1" hangingPunct="1"/>
            <a:r>
              <a:rPr lang="en-US" altLang="en-US" dirty="0">
                <a:cs typeface="Trebuchet MS" pitchFamily="34" charset="0"/>
              </a:rPr>
              <a:t>New viral infections evolve frequently (Ebola and coronaviruses)</a:t>
            </a:r>
          </a:p>
          <a:p>
            <a:pPr eaLnBrk="1" hangingPunct="1"/>
            <a:r>
              <a:rPr lang="en-US" altLang="en-US" dirty="0">
                <a:cs typeface="Trebuchet MS" pitchFamily="34" charset="0"/>
              </a:rPr>
              <a:t>New antivirals/antiretrovirals are constantly under development</a:t>
            </a:r>
          </a:p>
          <a:p>
            <a:pPr eaLnBrk="1" hangingPunct="1"/>
            <a:r>
              <a:rPr lang="en-US" altLang="en-US" dirty="0">
                <a:cs typeface="Trebuchet MS" pitchFamily="34" charset="0"/>
              </a:rPr>
              <a:t>Nurses need to rely on reference materials to see where progress is in the battle against viral infections</a:t>
            </a:r>
          </a:p>
          <a:p>
            <a:endParaRPr lang="en-IN" dirty="0"/>
          </a:p>
        </p:txBody>
      </p:sp>
      <p:pic>
        <p:nvPicPr>
          <p:cNvPr id="5" name="Picture 2" descr="This Picture Describes about the Antiviral Drugs—Practice Considerations">
            <a:extLst>
              <a:ext uri="{FF2B5EF4-FFF2-40B4-BE49-F238E27FC236}">
                <a16:creationId xmlns:a16="http://schemas.microsoft.com/office/drawing/2014/main" id="{9010EAF3-5861-424D-AD0C-24FDE4EC5BA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713288" y="2307586"/>
            <a:ext cx="4230687" cy="2996736"/>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BE118F28-B34C-482A-9ABF-39132A9B48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17762096"/>
      </p:ext>
    </p:extLst>
  </p:cSld>
  <p:clrMapOvr>
    <a:masterClrMapping/>
  </p:clrMapOvr>
  <mc:AlternateContent xmlns:mc="http://schemas.openxmlformats.org/markup-compatibility/2006">
    <mc:Choice xmlns:p14="http://schemas.microsoft.com/office/powerpoint/2010/main" Requires="p14">
      <p:transition spd="slow" p14:dur="2000" advTm="107684"/>
    </mc:Choice>
    <mc:Fallback>
      <p:transition spd="slow" advTm="107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Antivirals—Adverse Reactions</a:t>
            </a:r>
            <a:endParaRPr lang="en-IN" dirty="0"/>
          </a:p>
        </p:txBody>
      </p:sp>
      <p:sp>
        <p:nvSpPr>
          <p:cNvPr id="3" name="Content Placeholder 2"/>
          <p:cNvSpPr>
            <a:spLocks noGrp="1"/>
          </p:cNvSpPr>
          <p:nvPr>
            <p:ph sz="half" idx="1"/>
          </p:nvPr>
        </p:nvSpPr>
        <p:spPr>
          <a:xfrm>
            <a:off x="330199" y="1566396"/>
            <a:ext cx="8548329" cy="3686175"/>
          </a:xfrm>
        </p:spPr>
        <p:txBody>
          <a:bodyPr/>
          <a:lstStyle/>
          <a:p>
            <a:pPr eaLnBrk="1" hangingPunct="1"/>
            <a:r>
              <a:rPr lang="en-US" altLang="en-US" sz="2200" dirty="0">
                <a:cs typeface="Trebuchet MS" pitchFamily="34" charset="0"/>
              </a:rPr>
              <a:t>Gastrointestinal System Reactions: </a:t>
            </a:r>
          </a:p>
          <a:p>
            <a:pPr marL="909637" lvl="1" indent="-285750" eaLnBrk="1" hangingPunct="1"/>
            <a:r>
              <a:rPr lang="en-US" altLang="en-US" sz="1800" dirty="0"/>
              <a:t>Nausea and vomiting</a:t>
            </a:r>
          </a:p>
          <a:p>
            <a:pPr marL="909637" lvl="1" indent="-285750" eaLnBrk="1" hangingPunct="1"/>
            <a:r>
              <a:rPr lang="en-US" altLang="en-US" sz="1800" dirty="0"/>
              <a:t>Diarrhea</a:t>
            </a:r>
          </a:p>
          <a:p>
            <a:pPr eaLnBrk="1" hangingPunct="1"/>
            <a:r>
              <a:rPr lang="en-US" altLang="en-US" sz="2200" dirty="0">
                <a:cs typeface="Trebuchet MS" pitchFamily="34" charset="0"/>
              </a:rPr>
              <a:t>Other Reactions:</a:t>
            </a:r>
          </a:p>
          <a:p>
            <a:pPr marL="909637" lvl="1" indent="-285750" eaLnBrk="1" hangingPunct="1"/>
            <a:r>
              <a:rPr lang="en-US" altLang="en-US" sz="1800" dirty="0">
                <a:cs typeface="Trebuchet MS" pitchFamily="34" charset="0"/>
              </a:rPr>
              <a:t>Headache</a:t>
            </a:r>
          </a:p>
          <a:p>
            <a:pPr marL="909637" lvl="1" indent="-285750" eaLnBrk="1" hangingPunct="1"/>
            <a:r>
              <a:rPr lang="en-US" altLang="en-US" sz="1800" dirty="0"/>
              <a:t>Rash</a:t>
            </a:r>
          </a:p>
          <a:p>
            <a:pPr marL="909637" lvl="1" indent="-285750" eaLnBrk="1" hangingPunct="1"/>
            <a:r>
              <a:rPr lang="en-US" altLang="en-US" sz="1800" dirty="0">
                <a:cs typeface="Trebuchet MS" pitchFamily="34" charset="0"/>
              </a:rPr>
              <a:t>Fever</a:t>
            </a:r>
          </a:p>
          <a:p>
            <a:pPr marL="909637" lvl="1" indent="-285750" eaLnBrk="1" hangingPunct="1"/>
            <a:r>
              <a:rPr lang="en-US" altLang="en-US" sz="1800" dirty="0"/>
              <a:t>Insomnia</a:t>
            </a:r>
            <a:endParaRPr lang="en-US" altLang="en-US" sz="1800" dirty="0">
              <a:cs typeface="Trebuchet MS" pitchFamily="34" charset="0"/>
            </a:endParaRPr>
          </a:p>
          <a:p>
            <a:endParaRPr lang="en-IN" dirty="0"/>
          </a:p>
        </p:txBody>
      </p:sp>
      <p:pic>
        <p:nvPicPr>
          <p:cNvPr id="5" name="Picture 2" descr="This Picture Describes about the Antivirals—Adverse Reactions">
            <a:extLst>
              <a:ext uri="{FF2B5EF4-FFF2-40B4-BE49-F238E27FC236}">
                <a16:creationId xmlns:a16="http://schemas.microsoft.com/office/drawing/2014/main" id="{83DA75A3-0A16-4FEA-9BFD-72B42A38ED4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256088" y="2616951"/>
            <a:ext cx="4230687" cy="282045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45D777B0-3337-4109-8614-B4BBA86ED0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262377444"/>
      </p:ext>
    </p:extLst>
  </p:cSld>
  <p:clrMapOvr>
    <a:masterClrMapping/>
  </p:clrMapOvr>
  <mc:AlternateContent xmlns:mc="http://schemas.openxmlformats.org/markup-compatibility/2006">
    <mc:Choice xmlns:p14="http://schemas.microsoft.com/office/powerpoint/2010/main" Requires="p14">
      <p:transition spd="slow" p14:dur="2000" advTm="16859"/>
    </mc:Choice>
    <mc:Fallback>
      <p:transition spd="slow" advTm="16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717289"/>
            <a:ext cx="8524875" cy="387798"/>
          </a:xfrm>
        </p:spPr>
        <p:txBody>
          <a:bodyPr/>
          <a:lstStyle/>
          <a:p>
            <a:r>
              <a:rPr lang="en-US" altLang="en-US" dirty="0">
                <a:cs typeface="Trebuchet MS" pitchFamily="34" charset="0"/>
              </a:rPr>
              <a:t>Antivirals—Contraindications and Precautions</a:t>
            </a:r>
            <a:endParaRPr lang="en-IN" dirty="0"/>
          </a:p>
        </p:txBody>
      </p:sp>
      <p:sp>
        <p:nvSpPr>
          <p:cNvPr id="3" name="Content Placeholder 2"/>
          <p:cNvSpPr>
            <a:spLocks noGrp="1"/>
          </p:cNvSpPr>
          <p:nvPr>
            <p:ph sz="half" idx="1"/>
          </p:nvPr>
        </p:nvSpPr>
        <p:spPr>
          <a:xfrm>
            <a:off x="330200" y="1433664"/>
            <a:ext cx="8445090" cy="3686175"/>
          </a:xfrm>
        </p:spPr>
        <p:txBody>
          <a:bodyPr/>
          <a:lstStyle/>
          <a:p>
            <a:pPr eaLnBrk="1" hangingPunct="1"/>
            <a:r>
              <a:rPr lang="en-US" altLang="en-US" sz="2200" dirty="0">
                <a:cs typeface="Trebuchet MS" pitchFamily="34" charset="0"/>
              </a:rPr>
              <a:t>Contraindicated in clients:</a:t>
            </a:r>
            <a:endParaRPr lang="en-US" altLang="en-US" sz="1800" dirty="0"/>
          </a:p>
          <a:p>
            <a:pPr lvl="1" eaLnBrk="1" hangingPunct="1">
              <a:lnSpc>
                <a:spcPct val="80000"/>
              </a:lnSpc>
            </a:pPr>
            <a:r>
              <a:rPr lang="en-US" altLang="en-US" sz="1800" dirty="0"/>
              <a:t>with a history of allergies to the drug or other antivirals</a:t>
            </a:r>
          </a:p>
          <a:p>
            <a:pPr lvl="1" eaLnBrk="1" hangingPunct="1">
              <a:lnSpc>
                <a:spcPct val="80000"/>
              </a:lnSpc>
            </a:pPr>
            <a:r>
              <a:rPr lang="en-US" altLang="en-US" sz="1800" dirty="0"/>
              <a:t>Cidofovir should not be given to clients who have renal impairment or in combinations with medications that are nephrotoxic (aminoglycosides)</a:t>
            </a:r>
          </a:p>
          <a:p>
            <a:pPr lvl="1" eaLnBrk="1" hangingPunct="1">
              <a:lnSpc>
                <a:spcPct val="80000"/>
              </a:lnSpc>
            </a:pPr>
            <a:r>
              <a:rPr lang="en-US" altLang="en-US" sz="1800" dirty="0"/>
              <a:t>Ribavirin should not be used in clients with unstable cardiac disease</a:t>
            </a:r>
          </a:p>
          <a:p>
            <a:pPr lvl="1" eaLnBrk="1" hangingPunct="1">
              <a:lnSpc>
                <a:spcPct val="80000"/>
              </a:lnSpc>
            </a:pPr>
            <a:r>
              <a:rPr lang="en-US" altLang="en-US" sz="1800" dirty="0"/>
              <a:t>pregnancy (pregnancy category B and C) and lactation</a:t>
            </a:r>
            <a:endParaRPr lang="en-US" altLang="en-US" sz="1400" dirty="0"/>
          </a:p>
          <a:p>
            <a:pPr eaLnBrk="1" hangingPunct="1"/>
            <a:r>
              <a:rPr lang="en-US" altLang="en-US" sz="2200" dirty="0">
                <a:cs typeface="Trebuchet MS" pitchFamily="34" charset="0"/>
              </a:rPr>
              <a:t>Used cautiously in clients with:</a:t>
            </a:r>
          </a:p>
          <a:p>
            <a:pPr lvl="1" eaLnBrk="1" hangingPunct="1">
              <a:lnSpc>
                <a:spcPct val="80000"/>
              </a:lnSpc>
            </a:pPr>
            <a:r>
              <a:rPr lang="en-US" altLang="en-US" sz="1800" dirty="0"/>
              <a:t>Renal impairment</a:t>
            </a:r>
          </a:p>
          <a:p>
            <a:pPr lvl="1" eaLnBrk="1" hangingPunct="1">
              <a:lnSpc>
                <a:spcPct val="80000"/>
              </a:lnSpc>
            </a:pPr>
            <a:r>
              <a:rPr lang="en-US" altLang="en-US" sz="1800" dirty="0"/>
              <a:t>Low blood cell counts</a:t>
            </a:r>
          </a:p>
          <a:p>
            <a:pPr lvl="1" eaLnBrk="1" hangingPunct="1">
              <a:lnSpc>
                <a:spcPct val="80000"/>
              </a:lnSpc>
            </a:pPr>
            <a:r>
              <a:rPr lang="en-US" altLang="en-US" sz="1800" dirty="0"/>
              <a:t>History of epilepsy (rimantadine)</a:t>
            </a:r>
          </a:p>
          <a:p>
            <a:pPr lvl="1" eaLnBrk="1" hangingPunct="1">
              <a:lnSpc>
                <a:spcPct val="80000"/>
              </a:lnSpc>
            </a:pPr>
            <a:r>
              <a:rPr lang="en-US" altLang="en-US" sz="1800" dirty="0"/>
              <a:t>History of respiratory disease (zanamivir)</a:t>
            </a:r>
          </a:p>
          <a:p>
            <a:pPr lvl="1" eaLnBrk="1" hangingPunct="1">
              <a:lnSpc>
                <a:spcPct val="80000"/>
              </a:lnSpc>
            </a:pPr>
            <a:r>
              <a:rPr lang="en-US" altLang="en-US" sz="1800" dirty="0"/>
              <a:t>HBV (exacerbation of hepatitis after discontinuing adefovir dipivoxil or entecavir)</a:t>
            </a:r>
            <a:endParaRPr lang="en-US" altLang="en-US" sz="1400" dirty="0"/>
          </a:p>
        </p:txBody>
      </p:sp>
      <p:pic>
        <p:nvPicPr>
          <p:cNvPr id="5" name="Picture 2" descr="This Picture Describes about the Antivirals—Contraindications and Precautions">
            <a:extLst>
              <a:ext uri="{FF2B5EF4-FFF2-40B4-BE49-F238E27FC236}">
                <a16:creationId xmlns:a16="http://schemas.microsoft.com/office/drawing/2014/main" id="{6115D85E-D5E5-C541-95DD-9BA518FA467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769510" y="3820573"/>
            <a:ext cx="2035278" cy="203527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66F7383F-DF0A-41FF-BC9A-0DFE2D987E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46856329"/>
      </p:ext>
    </p:extLst>
  </p:cSld>
  <p:clrMapOvr>
    <a:masterClrMapping/>
  </p:clrMapOvr>
  <mc:AlternateContent xmlns:mc="http://schemas.openxmlformats.org/markup-compatibility/2006">
    <mc:Choice xmlns:p14="http://schemas.microsoft.com/office/powerpoint/2010/main" Requires="p14">
      <p:transition spd="slow" p14:dur="2000" advTm="122801"/>
    </mc:Choice>
    <mc:Fallback>
      <p:transition spd="slow" advTm="122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1_LWW TEMPLATE">
  <a:themeElements>
    <a:clrScheme name="">
      <a:dk1>
        <a:srgbClr val="000000"/>
      </a:dk1>
      <a:lt1>
        <a:srgbClr val="FFFFFF"/>
      </a:lt1>
      <a:dk2>
        <a:srgbClr val="006B76"/>
      </a:dk2>
      <a:lt2>
        <a:srgbClr val="000000"/>
      </a:lt2>
      <a:accent1>
        <a:srgbClr val="186EC4"/>
      </a:accent1>
      <a:accent2>
        <a:srgbClr val="CC9900"/>
      </a:accent2>
      <a:accent3>
        <a:srgbClr val="FFFFFF"/>
      </a:accent3>
      <a:accent4>
        <a:srgbClr val="000000"/>
      </a:accent4>
      <a:accent5>
        <a:srgbClr val="ABBADE"/>
      </a:accent5>
      <a:accent6>
        <a:srgbClr val="B98A00"/>
      </a:accent6>
      <a:hlink>
        <a:srgbClr val="FF0000"/>
      </a:hlink>
      <a:folHlink>
        <a:srgbClr val="009900"/>
      </a:folHlink>
    </a:clrScheme>
    <a:fontScheme name="LWW 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LWW 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LWW 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LWW 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LWW 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LWW 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LWW 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LWW 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0c73501-d892-4798-8321-2611750ec21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98385B5E2AC949AF11150DD84F6C37" ma:contentTypeVersion="14" ma:contentTypeDescription="Create a new document." ma:contentTypeScope="" ma:versionID="0f0d6541ad1267a6c9b44725fe056c0c">
  <xsd:schema xmlns:xsd="http://www.w3.org/2001/XMLSchema" xmlns:xs="http://www.w3.org/2001/XMLSchema" xmlns:p="http://schemas.microsoft.com/office/2006/metadata/properties" xmlns:ns3="00c73501-d892-4798-8321-2611750ec216" xmlns:ns4="a592d4b5-ef12-4eb7-8b0a-4321abea656b" targetNamespace="http://schemas.microsoft.com/office/2006/metadata/properties" ma:root="true" ma:fieldsID="f2d5e638a91b0b15a806b54330f21d59" ns3:_="" ns4:_="">
    <xsd:import namespace="00c73501-d892-4798-8321-2611750ec216"/>
    <xsd:import namespace="a592d4b5-ef12-4eb7-8b0a-4321abea656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c73501-d892-4798-8321-2611750ec2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_activity" ma:index="14"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92d4b5-ef12-4eb7-8b0a-4321abea656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2D0645-763C-4A74-896B-80452723D21C}">
  <ds:schemaRefs>
    <ds:schemaRef ds:uri="http://purl.org/dc/elements/1.1/"/>
    <ds:schemaRef ds:uri="a592d4b5-ef12-4eb7-8b0a-4321abea656b"/>
    <ds:schemaRef ds:uri="http://schemas.microsoft.com/office/2006/metadata/properties"/>
    <ds:schemaRef ds:uri="00c73501-d892-4798-8321-2611750ec216"/>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BE2C1218-8DF4-4505-B010-97A102F2196B}">
  <ds:schemaRefs>
    <ds:schemaRef ds:uri="http://schemas.microsoft.com/sharepoint/v3/contenttype/forms"/>
  </ds:schemaRefs>
</ds:datastoreItem>
</file>

<file path=customXml/itemProps3.xml><?xml version="1.0" encoding="utf-8"?>
<ds:datastoreItem xmlns:ds="http://schemas.openxmlformats.org/officeDocument/2006/customXml" ds:itemID="{5726A975-AC57-455C-8C33-67B8623EF0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c73501-d892-4798-8321-2611750ec216"/>
    <ds:schemaRef ds:uri="a592d4b5-ef12-4eb7-8b0a-4321abea65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232</TotalTime>
  <Words>2135</Words>
  <Application>Microsoft Office PowerPoint</Application>
  <PresentationFormat>On-screen Show (4:3)</PresentationFormat>
  <Paragraphs>232</Paragraphs>
  <Slides>35</Slides>
  <Notes>0</Notes>
  <HiddenSlides>0</HiddenSlides>
  <MMClips>35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ＭＳ Ｐゴシック</vt:lpstr>
      <vt:lpstr>Arial</vt:lpstr>
      <vt:lpstr>Calibri</vt:lpstr>
      <vt:lpstr>Courier New</vt:lpstr>
      <vt:lpstr>Traditional Arabic</vt:lpstr>
      <vt:lpstr>Trebuchet MS</vt:lpstr>
      <vt:lpstr>Verdana</vt:lpstr>
      <vt:lpstr>Wingdings</vt:lpstr>
      <vt:lpstr>ヒラギノ角ゴ Pro W3</vt:lpstr>
      <vt:lpstr>1_LWW TEMPLATE</vt:lpstr>
      <vt:lpstr>Introduction to Clinical Pharmacology   Chapter 11 Antiviral Drugs</vt:lpstr>
      <vt:lpstr>Learning Objectives</vt:lpstr>
      <vt:lpstr>What is a virus?</vt:lpstr>
      <vt:lpstr>Drugs Used to Treat Viruses</vt:lpstr>
      <vt:lpstr>Antiviral Drugs—Actions</vt:lpstr>
      <vt:lpstr>Antiviral Drugs—Uses</vt:lpstr>
      <vt:lpstr>Antiviral Drugs—Practice Considerations</vt:lpstr>
      <vt:lpstr>Antivirals—Adverse Reactions</vt:lpstr>
      <vt:lpstr>Antivirals—Contraindications and Precautions</vt:lpstr>
      <vt:lpstr>Antivirals—Interactions</vt:lpstr>
      <vt:lpstr>What is a retrovirus?</vt:lpstr>
      <vt:lpstr>Antiretroviral Drugs—Actions</vt:lpstr>
      <vt:lpstr>Antiretroviral Drugs—Uses</vt:lpstr>
      <vt:lpstr>Antiretroviral Drugs—Adverse Reactions</vt:lpstr>
      <vt:lpstr>Antiretroviral Drugs—Contraindications and Precautions</vt:lpstr>
      <vt:lpstr>Antiretrovirals—Interactions</vt:lpstr>
      <vt:lpstr>Antiretrovirals—Interactions continued</vt:lpstr>
      <vt:lpstr>Pharmacology in Practice Exercise #1</vt:lpstr>
      <vt:lpstr>Nursing Process—Client Receiving an Antiviral/Antiretroviral Drug #1</vt:lpstr>
      <vt:lpstr>Nursing Process—Client Receiving an Antiviral/Antiretroviral Drug #2</vt:lpstr>
      <vt:lpstr>Nursing Process—Client Receiving an Antiviral/Antiretroviral Drug #3</vt:lpstr>
      <vt:lpstr>Nursing Process—Client Receiving an Antiviral/Antiretroviral Drug #4</vt:lpstr>
      <vt:lpstr>Nursing Process—Client Receiving an Antiviral/Antiretroviral Drug #5</vt:lpstr>
      <vt:lpstr>Nursing Process—Client Receiving an Antiviral/Antiretroviral Drug #6</vt:lpstr>
      <vt:lpstr>Pharmacology in Practice Exercise #2</vt:lpstr>
      <vt:lpstr>Nursing Process—Client Receiving an Antiviral/Antiretroviral Drug #7</vt:lpstr>
      <vt:lpstr>Nursing Process—Client Receiving an Antiviral/Antiretroviral Drug #8</vt:lpstr>
      <vt:lpstr>Nursing Process—Client Receiving an Antiviral/Antiretroviral Drug #9</vt:lpstr>
      <vt:lpstr>Nursing Process—Client Receiving an Antiviral/Antiretroviral Drug #10</vt:lpstr>
      <vt:lpstr>Nursing Process—Client Receiving an Antiviral/Antiretroviral Drug #11</vt:lpstr>
      <vt:lpstr>Pharmacology in Practice Exercise #3</vt:lpstr>
      <vt:lpstr>Nursing Process—Client Receiving an Antiviral/Antiretroviral Drug #12</vt:lpstr>
      <vt:lpstr>Nursing Process—Client Receiving an Antiviral/Antiretroviral Drug #13</vt:lpstr>
      <vt:lpstr>Nursing Process—Client Receiving an Antiviral/Antiretroviral Drug #14</vt:lpstr>
      <vt:lpstr>Turn and Talk—Case Study</vt:lpstr>
    </vt:vector>
  </TitlesOfParts>
  <Company>LWW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11: Antiviral Drugs</dc:title>
  <dc:creator>doug smock</dc:creator>
  <cp:lastModifiedBy>Paula Reeves</cp:lastModifiedBy>
  <cp:revision>46</cp:revision>
  <dcterms:created xsi:type="dcterms:W3CDTF">2014-03-13T13:46:35Z</dcterms:created>
  <dcterms:modified xsi:type="dcterms:W3CDTF">2024-08-27T17:54:09Z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0x0101001D98385B5E2AC949AF11150DD84F6C37</vt:lpwstr>
  </property>
</Properties>
</file>